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34"/>
  </p:notesMasterIdLst>
  <p:handoutMasterIdLst>
    <p:handoutMasterId r:id="rId35"/>
  </p:handoutMasterIdLst>
  <p:sldIdLst>
    <p:sldId id="540" r:id="rId2"/>
    <p:sldId id="716" r:id="rId3"/>
    <p:sldId id="726" r:id="rId4"/>
    <p:sldId id="740" r:id="rId5"/>
    <p:sldId id="741" r:id="rId6"/>
    <p:sldId id="742" r:id="rId7"/>
    <p:sldId id="727" r:id="rId8"/>
    <p:sldId id="728" r:id="rId9"/>
    <p:sldId id="729" r:id="rId10"/>
    <p:sldId id="730" r:id="rId11"/>
    <p:sldId id="731" r:id="rId12"/>
    <p:sldId id="732" r:id="rId13"/>
    <p:sldId id="733" r:id="rId14"/>
    <p:sldId id="734" r:id="rId15"/>
    <p:sldId id="735" r:id="rId16"/>
    <p:sldId id="736" r:id="rId17"/>
    <p:sldId id="737" r:id="rId18"/>
    <p:sldId id="738" r:id="rId19"/>
    <p:sldId id="747" r:id="rId20"/>
    <p:sldId id="748" r:id="rId21"/>
    <p:sldId id="743" r:id="rId22"/>
    <p:sldId id="744" r:id="rId23"/>
    <p:sldId id="745" r:id="rId24"/>
    <p:sldId id="739" r:id="rId25"/>
    <p:sldId id="725" r:id="rId26"/>
    <p:sldId id="746" r:id="rId27"/>
    <p:sldId id="652" r:id="rId28"/>
    <p:sldId id="705" r:id="rId29"/>
    <p:sldId id="706" r:id="rId30"/>
    <p:sldId id="707" r:id="rId31"/>
    <p:sldId id="661" r:id="rId32"/>
    <p:sldId id="590" r:id="rId33"/>
  </p:sldIdLst>
  <p:sldSz cx="9144000" cy="6858000" type="screen4x3"/>
  <p:notesSz cx="9872663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FF3300"/>
    <a:srgbClr val="0000FF"/>
    <a:srgbClr val="EBF1D9"/>
    <a:srgbClr val="FF6600"/>
    <a:srgbClr val="D9D5BD"/>
    <a:srgbClr val="BFBC83"/>
    <a:srgbClr val="9A7500"/>
    <a:srgbClr val="B8B082"/>
    <a:srgbClr val="D2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1" autoAdjust="0"/>
    <p:restoredTop sz="91079" autoAdjust="0"/>
  </p:normalViewPr>
  <p:slideViewPr>
    <p:cSldViewPr>
      <p:cViewPr varScale="1">
        <p:scale>
          <a:sx n="79" d="100"/>
          <a:sy n="79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YandexDisk\&#949;&#961;&#947;&#945;&#963;&#943;&#945;--ARBEIT%20macht%20mir%20Frei\&#1040;&#1053;&#1040;&#1051;&#1048;&#1058;&#1048;&#1050;&#1040;\&#1053;&#1040;&#1059;&#1050;&#1040;--&#1056;&#1054;&#1057;&#1057;&#1048;&#1071;\&#1053;&#1040;&#1059;&#1063;&#1053;&#1040;&#1071;%20&#1055;&#1054;&#1051;&#1048;&#1058;&#1048;&#1050;&#1040;\&#1053;&#1072;&#1091;&#1095;&#1085;&#1072;&#1103;%20&#1087;&#1086;&#1083;&#1080;&#1090;&#1080;&#1082;&#1072;%20&#1074;%20&#1056;&#1060;_&#1050;&#1072;&#1076;&#1088;&#1099;-&#1044;&#1077;&#1085;&#1100;&#1075;&#1080;-&#1046;&#1091;&#1088;&#1085;&#1072;&#1083;&#1099;_2010-2018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D9D5BD"/>
        </a:solidFill>
        <a:ln>
          <a:noFill/>
        </a:ln>
        <a:effectLst/>
        <a:sp3d/>
      </c:spPr>
    </c:floor>
    <c:sideWall>
      <c:thickness val="0"/>
      <c:spPr>
        <a:solidFill>
          <a:srgbClr val="D9D5BD"/>
        </a:solidFill>
        <a:ln>
          <a:noFill/>
        </a:ln>
        <a:effectLst/>
        <a:sp3d/>
      </c:spPr>
    </c:sideWall>
    <c:backWall>
      <c:thickness val="0"/>
      <c:spPr>
        <a:solidFill>
          <a:srgbClr val="D9D5BD"/>
        </a:solidFill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Лист4!$C$6</c:f>
              <c:strCache>
                <c:ptCount val="1"/>
                <c:pt idx="0">
                  <c:v>Журналы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rgbClr val="FFC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Лист4!$D$5:$G$5</c:f>
              <c:numCache>
                <c:formatCode>General</c:formatCode>
                <c:ptCount val="4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Лист4!$D$6:$G$6</c:f>
              <c:numCache>
                <c:formatCode>General</c:formatCode>
                <c:ptCount val="4"/>
                <c:pt idx="0">
                  <c:v>563</c:v>
                </c:pt>
                <c:pt idx="1">
                  <c:v>772</c:v>
                </c:pt>
                <c:pt idx="2">
                  <c:v>792</c:v>
                </c:pt>
                <c:pt idx="3">
                  <c:v>887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F9-463F-9DD7-A79DF04984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286720"/>
        <c:axId val="128288256"/>
        <c:axId val="0"/>
      </c:bar3DChart>
      <c:catAx>
        <c:axId val="128286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28288256"/>
        <c:crosses val="autoZero"/>
        <c:auto val="1"/>
        <c:lblAlgn val="ctr"/>
        <c:lblOffset val="100"/>
        <c:noMultiLvlLbl val="0"/>
      </c:catAx>
      <c:valAx>
        <c:axId val="12828825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2828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ПРЕДМЕТЫ!$B$2</c:f>
              <c:strCache>
                <c:ptCount val="1"/>
                <c:pt idx="0">
                  <c:v>RSCI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ПРЕДМЕТЫ!$A$3:$A$7</c:f>
              <c:strCache>
                <c:ptCount val="5"/>
                <c:pt idx="0">
                  <c:v>Биология</c:v>
                </c:pt>
                <c:pt idx="1">
                  <c:v>Химическая Технология</c:v>
                </c:pt>
                <c:pt idx="2">
                  <c:v>Экономика</c:v>
                </c:pt>
                <c:pt idx="3">
                  <c:v>История</c:v>
                </c:pt>
                <c:pt idx="4">
                  <c:v>Медицина</c:v>
                </c:pt>
              </c:strCache>
            </c:strRef>
          </c:cat>
          <c:val>
            <c:numRef>
              <c:f>ПРЕДМЕТЫ!$B$3:$B$7</c:f>
              <c:numCache>
                <c:formatCode>General</c:formatCode>
                <c:ptCount val="5"/>
                <c:pt idx="0">
                  <c:v>79</c:v>
                </c:pt>
                <c:pt idx="1">
                  <c:v>21</c:v>
                </c:pt>
                <c:pt idx="2">
                  <c:v>26</c:v>
                </c:pt>
                <c:pt idx="3">
                  <c:v>38</c:v>
                </c:pt>
                <c:pt idx="4">
                  <c:v>188</c:v>
                </c:pt>
              </c:numCache>
            </c:numRef>
          </c:val>
        </c:ser>
        <c:ser>
          <c:idx val="1"/>
          <c:order val="1"/>
          <c:tx>
            <c:strRef>
              <c:f>ПРЕДМЕТЫ!$C$2</c:f>
              <c:strCache>
                <c:ptCount val="1"/>
                <c:pt idx="0">
                  <c:v>WoS СС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B05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ПРЕДМЕТЫ!$A$3:$A$7</c:f>
              <c:strCache>
                <c:ptCount val="5"/>
                <c:pt idx="0">
                  <c:v>Биология</c:v>
                </c:pt>
                <c:pt idx="1">
                  <c:v>Химическая Технология</c:v>
                </c:pt>
                <c:pt idx="2">
                  <c:v>Экономика</c:v>
                </c:pt>
                <c:pt idx="3">
                  <c:v>История</c:v>
                </c:pt>
                <c:pt idx="4">
                  <c:v>Медицина</c:v>
                </c:pt>
              </c:strCache>
            </c:strRef>
          </c:cat>
          <c:val>
            <c:numRef>
              <c:f>ПРЕДМЕТЫ!$C$3:$C$7</c:f>
              <c:numCache>
                <c:formatCode>General</c:formatCode>
                <c:ptCount val="5"/>
                <c:pt idx="0">
                  <c:v>32</c:v>
                </c:pt>
                <c:pt idx="1">
                  <c:v>18</c:v>
                </c:pt>
                <c:pt idx="2">
                  <c:v>17</c:v>
                </c:pt>
                <c:pt idx="3">
                  <c:v>34</c:v>
                </c:pt>
                <c:pt idx="4">
                  <c:v>27</c:v>
                </c:pt>
              </c:numCache>
            </c:numRef>
          </c:val>
        </c:ser>
        <c:ser>
          <c:idx val="2"/>
          <c:order val="2"/>
          <c:tx>
            <c:strRef>
              <c:f>ПРЕДМЕТЫ!$D$2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FF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ПРЕДМЕТЫ!$A$3:$A$7</c:f>
              <c:strCache>
                <c:ptCount val="5"/>
                <c:pt idx="0">
                  <c:v>Биология</c:v>
                </c:pt>
                <c:pt idx="1">
                  <c:v>Химическая Технология</c:v>
                </c:pt>
                <c:pt idx="2">
                  <c:v>Экономика</c:v>
                </c:pt>
                <c:pt idx="3">
                  <c:v>История</c:v>
                </c:pt>
                <c:pt idx="4">
                  <c:v>Медицина</c:v>
                </c:pt>
              </c:strCache>
            </c:strRef>
          </c:cat>
          <c:val>
            <c:numRef>
              <c:f>ПРЕДМЕТЫ!$D$3:$D$7</c:f>
              <c:numCache>
                <c:formatCode>General</c:formatCode>
                <c:ptCount val="5"/>
                <c:pt idx="0">
                  <c:v>73</c:v>
                </c:pt>
                <c:pt idx="1">
                  <c:v>16</c:v>
                </c:pt>
                <c:pt idx="2">
                  <c:v>16</c:v>
                </c:pt>
                <c:pt idx="3">
                  <c:v>32</c:v>
                </c:pt>
                <c:pt idx="4">
                  <c:v>167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387840"/>
        <c:axId val="182389376"/>
      </c:barChart>
      <c:catAx>
        <c:axId val="18238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rgbClr val="D9D5BD"/>
          </a:solidFill>
          <a:ln w="1905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82389376"/>
        <c:crosses val="autoZero"/>
        <c:auto val="1"/>
        <c:lblAlgn val="ctr"/>
        <c:lblOffset val="100"/>
        <c:noMultiLvlLbl val="0"/>
      </c:catAx>
      <c:valAx>
        <c:axId val="18238937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82387840"/>
        <c:crosses val="autoZero"/>
        <c:crossBetween val="between"/>
      </c:valAx>
      <c:spPr>
        <a:solidFill>
          <a:srgbClr val="D9D5BD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D9D5BD"/>
    </a:solidFill>
    <a:ln>
      <a:noFill/>
    </a:ln>
    <a:effectLst/>
  </c:spPr>
  <c:txPr>
    <a:bodyPr/>
    <a:lstStyle/>
    <a:p>
      <a:pPr>
        <a:defRPr sz="1100"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900826446281"/>
          <c:y val="0.12382507251960596"/>
          <c:w val="0.74690082644628097"/>
          <c:h val="0.750414167737839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Средняя цитируемость из ядра РИНЦ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9E-44E1-BBF3-FC9BCD4ED70E}"/>
              </c:ext>
            </c:extLst>
          </c:dPt>
          <c:dPt>
            <c:idx val="1"/>
            <c:invertIfNegative val="0"/>
            <c:bubble3D val="0"/>
            <c:spPr>
              <a:solidFill>
                <a:srgbClr val="0066CC"/>
              </a:solidFill>
              <a:ln w="12700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9E-44E1-BBF3-FC9BCD4ED70E}"/>
              </c:ext>
            </c:extLst>
          </c:dPt>
          <c:dPt>
            <c:idx val="2"/>
            <c:invertIfNegative val="0"/>
            <c:bubble3D val="0"/>
            <c:spPr>
              <a:solidFill>
                <a:srgbClr val="339966"/>
              </a:solidFill>
              <a:ln w="12700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9E-44E1-BBF3-FC9BCD4ED70E}"/>
              </c:ext>
            </c:extLst>
          </c:dPt>
          <c:dPt>
            <c:idx val="3"/>
            <c:invertIfNegative val="0"/>
            <c:bubble3D val="0"/>
            <c:spPr>
              <a:solidFill>
                <a:srgbClr val="800000"/>
              </a:solidFill>
              <a:ln w="12700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89E-44E1-BBF3-FC9BCD4ED70E}"/>
              </c:ext>
            </c:extLst>
          </c:dPt>
          <c:dPt>
            <c:idx val="4"/>
            <c:invertIfNegative val="0"/>
            <c:bubble3D val="0"/>
            <c:spPr>
              <a:solidFill>
                <a:srgbClr val="FF9900"/>
              </a:solidFill>
              <a:ln w="12700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89E-44E1-BBF3-FC9BCD4ED70E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89E-44E1-BBF3-FC9BCD4ED70E}"/>
              </c:ext>
            </c:extLst>
          </c:dPt>
          <c:dPt>
            <c:idx val="6"/>
            <c:invertIfNegative val="0"/>
            <c:bubble3D val="0"/>
            <c:spPr>
              <a:solidFill>
                <a:srgbClr val="00FF00"/>
              </a:solidFill>
              <a:ln w="12700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89E-44E1-BBF3-FC9BCD4ED70E}"/>
              </c:ext>
            </c:extLst>
          </c:dPt>
          <c:cat>
            <c:strRef>
              <c:f>Sheet1!$B$1:$H$1</c:f>
              <c:strCache>
                <c:ptCount val="7"/>
                <c:pt idx="0">
                  <c:v>RSCI</c:v>
                </c:pt>
                <c:pt idx="1">
                  <c:v>ESCI</c:v>
                </c:pt>
                <c:pt idx="2">
                  <c:v>SCOPUS </c:v>
                </c:pt>
                <c:pt idx="3">
                  <c:v>SCOPUS Q4</c:v>
                </c:pt>
                <c:pt idx="4">
                  <c:v>SCOPUS Q3</c:v>
                </c:pt>
                <c:pt idx="5">
                  <c:v>SCOPUS Q2 </c:v>
                </c:pt>
                <c:pt idx="6">
                  <c:v>SCOPUS Q1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2.4577676579999999</c:v>
                </c:pt>
                <c:pt idx="1">
                  <c:v>1.7541674650000001</c:v>
                </c:pt>
                <c:pt idx="2">
                  <c:v>2.505217252</c:v>
                </c:pt>
                <c:pt idx="3">
                  <c:v>2.1685335609999998</c:v>
                </c:pt>
                <c:pt idx="4">
                  <c:v>2.491412161</c:v>
                </c:pt>
                <c:pt idx="5">
                  <c:v>3.3121420389999998</c:v>
                </c:pt>
                <c:pt idx="6">
                  <c:v>5.3072847679999997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89E-44E1-BBF3-FC9BCD4ED70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Sheet1!$B$1:$H$1</c:f>
              <c:strCache>
                <c:ptCount val="7"/>
                <c:pt idx="0">
                  <c:v>RSCI</c:v>
                </c:pt>
                <c:pt idx="1">
                  <c:v>ESCI</c:v>
                </c:pt>
                <c:pt idx="2">
                  <c:v>SCOPUS </c:v>
                </c:pt>
                <c:pt idx="3">
                  <c:v>SCOPUS Q4</c:v>
                </c:pt>
                <c:pt idx="4">
                  <c:v>SCOPUS Q3</c:v>
                </c:pt>
                <c:pt idx="5">
                  <c:v>SCOPUS Q2 </c:v>
                </c:pt>
                <c:pt idx="6">
                  <c:v>SCOPUS Q1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389E-44E1-BBF3-FC9BCD4ED7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overlap val="63"/>
        <c:axId val="128722048"/>
        <c:axId val="128723584"/>
      </c:barChart>
      <c:catAx>
        <c:axId val="1287220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58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 rtl="0">
              <a:defRPr>
                <a:solidFill>
                  <a:schemeClr val="bg1"/>
                </a:solidFill>
              </a:defRPr>
            </a:pPr>
            <a:endParaRPr lang="ru-RU"/>
          </a:p>
        </c:txPr>
        <c:crossAx val="128723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8723584"/>
        <c:scaling>
          <c:orientation val="minMax"/>
        </c:scaling>
        <c:delete val="0"/>
        <c:axPos val="b"/>
        <c:majorGridlines>
          <c:spPr>
            <a:ln w="3175">
              <a:noFill/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58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28722048"/>
        <c:crosses val="autoZero"/>
        <c:crossBetween val="between"/>
      </c:valAx>
      <c:spPr>
        <a:solidFill>
          <a:srgbClr val="D9D5BD"/>
        </a:solidFill>
        <a:ln w="25399">
          <a:noFill/>
        </a:ln>
      </c:spPr>
    </c:plotArea>
    <c:plotVisOnly val="1"/>
    <c:dispBlanksAs val="gap"/>
    <c:showDLblsOverMax val="0"/>
  </c:chart>
  <c:spPr>
    <a:solidFill>
      <a:srgbClr val="D9D5BD"/>
    </a:solidFill>
    <a:ln>
      <a:noFill/>
    </a:ln>
  </c:spPr>
  <c:txPr>
    <a:bodyPr/>
    <a:lstStyle/>
    <a:p>
      <a:pPr>
        <a:defRPr sz="2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9145B8-01F6-4E50-B36B-703D88E71E68}" type="doc">
      <dgm:prSet loTypeId="urn:microsoft.com/office/officeart/2005/8/layout/venn2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306F7B-815B-4608-AE45-34F5007E0575}">
      <dgm:prSet phldrT="[Текст]" custT="1"/>
      <dgm:spPr>
        <a:solidFill>
          <a:srgbClr val="FFFF00"/>
        </a:solidFill>
        <a:ln w="57150">
          <a:solidFill>
            <a:srgbClr val="FF6600"/>
          </a:solidFill>
        </a:ln>
      </dgm:spPr>
      <dgm:t>
        <a:bodyPr/>
        <a:lstStyle/>
        <a:p>
          <a:r>
            <a:rPr lang="ru-RU" sz="2500" b="1" dirty="0" smtClean="0">
              <a:solidFill>
                <a:srgbClr val="FF6600"/>
              </a:solidFill>
            </a:rPr>
            <a:t>Массив </a:t>
          </a:r>
          <a:r>
            <a:rPr lang="en-US" sz="2500" b="1" dirty="0" smtClean="0">
              <a:solidFill>
                <a:srgbClr val="FF6600"/>
              </a:solidFill>
            </a:rPr>
            <a:t>elibrary.ru</a:t>
          </a:r>
          <a:r>
            <a:rPr lang="ru-RU" sz="2500" b="1" dirty="0" smtClean="0">
              <a:solidFill>
                <a:srgbClr val="FF6600"/>
              </a:solidFill>
            </a:rPr>
            <a:t> </a:t>
          </a:r>
          <a:r>
            <a:rPr lang="ru-RU" sz="1800" b="1" dirty="0" smtClean="0">
              <a:solidFill>
                <a:srgbClr val="FF6600"/>
              </a:solidFill>
            </a:rPr>
            <a:t>(12000 изданий)</a:t>
          </a:r>
          <a:endParaRPr lang="ru-RU" sz="1800" b="1" dirty="0">
            <a:solidFill>
              <a:srgbClr val="FF6600"/>
            </a:solidFill>
          </a:endParaRPr>
        </a:p>
      </dgm:t>
    </dgm:pt>
    <dgm:pt modelId="{E7B6B9C8-7F06-4948-BAE1-426F365D1B01}" type="parTrans" cxnId="{95A2179E-B11B-4F31-967A-94B512202803}">
      <dgm:prSet/>
      <dgm:spPr/>
      <dgm:t>
        <a:bodyPr/>
        <a:lstStyle/>
        <a:p>
          <a:endParaRPr lang="ru-RU"/>
        </a:p>
      </dgm:t>
    </dgm:pt>
    <dgm:pt modelId="{DEEF12F5-06CE-4D0E-8BC8-E616CD8F5A28}" type="sibTrans" cxnId="{95A2179E-B11B-4F31-967A-94B512202803}">
      <dgm:prSet/>
      <dgm:spPr/>
      <dgm:t>
        <a:bodyPr/>
        <a:lstStyle/>
        <a:p>
          <a:endParaRPr lang="ru-RU"/>
        </a:p>
      </dgm:t>
    </dgm:pt>
    <dgm:pt modelId="{9F40D1D1-204B-4CCA-849A-72722F9896C2}">
      <dgm:prSet phldrT="[Текст]" custT="1"/>
      <dgm:spPr>
        <a:solidFill>
          <a:schemeClr val="accent1">
            <a:lumMod val="20000"/>
            <a:lumOff val="80000"/>
          </a:schemeClr>
        </a:solidFill>
        <a:ln w="57150">
          <a:solidFill>
            <a:srgbClr val="000099"/>
          </a:solidFill>
        </a:ln>
      </dgm:spPr>
      <dgm:t>
        <a:bodyPr/>
        <a:lstStyle/>
        <a:p>
          <a:endParaRPr lang="ru-RU" sz="2000" b="1" i="0" dirty="0" smtClean="0">
            <a:solidFill>
              <a:srgbClr val="000099"/>
            </a:solidFill>
          </a:endParaRPr>
        </a:p>
        <a:p>
          <a:endParaRPr lang="ru-RU" sz="2000" b="1" i="0" dirty="0" smtClean="0">
            <a:solidFill>
              <a:srgbClr val="000099"/>
            </a:solidFill>
          </a:endParaRPr>
        </a:p>
        <a:p>
          <a:endParaRPr lang="ru-RU" sz="2000" b="1" i="0" dirty="0" smtClean="0">
            <a:solidFill>
              <a:srgbClr val="000099"/>
            </a:solidFill>
          </a:endParaRPr>
        </a:p>
        <a:p>
          <a:endParaRPr lang="ru-RU" sz="2000" b="1" i="0" dirty="0" smtClean="0">
            <a:solidFill>
              <a:srgbClr val="000099"/>
            </a:solidFill>
          </a:endParaRPr>
        </a:p>
        <a:p>
          <a:r>
            <a:rPr lang="ru-RU" sz="2000" b="1" i="0" dirty="0" smtClean="0">
              <a:solidFill>
                <a:srgbClr val="000099"/>
              </a:solidFill>
            </a:rPr>
            <a:t>Массив РИНЦ </a:t>
          </a:r>
          <a:r>
            <a:rPr lang="ru-RU" sz="1800" b="1" i="0" dirty="0" smtClean="0">
              <a:solidFill>
                <a:srgbClr val="000099"/>
              </a:solidFill>
              <a:latin typeface="Formular"/>
            </a:rPr>
            <a:t>5300  </a:t>
          </a:r>
          <a:r>
            <a:rPr lang="ru-RU" sz="1800" b="1" i="0" dirty="0" smtClean="0">
              <a:solidFill>
                <a:srgbClr val="000099"/>
              </a:solidFill>
              <a:latin typeface="Formular"/>
            </a:rPr>
            <a:t>журналов</a:t>
          </a:r>
        </a:p>
      </dgm:t>
    </dgm:pt>
    <dgm:pt modelId="{8BE751AA-C653-4DD4-96A0-7DE3063820A4}" type="parTrans" cxnId="{7DCE5A64-CF1E-49F3-8815-B051F93300AE}">
      <dgm:prSet/>
      <dgm:spPr/>
      <dgm:t>
        <a:bodyPr/>
        <a:lstStyle/>
        <a:p>
          <a:endParaRPr lang="ru-RU"/>
        </a:p>
      </dgm:t>
    </dgm:pt>
    <dgm:pt modelId="{806284DD-655D-4F8D-92C5-18C28AEE943A}" type="sibTrans" cxnId="{7DCE5A64-CF1E-49F3-8815-B051F93300AE}">
      <dgm:prSet/>
      <dgm:spPr/>
      <dgm:t>
        <a:bodyPr/>
        <a:lstStyle/>
        <a:p>
          <a:endParaRPr lang="ru-RU"/>
        </a:p>
      </dgm:t>
    </dgm:pt>
    <dgm:pt modelId="{42A3DFA1-C19A-4458-BFB3-1CEBDF6EDE18}">
      <dgm:prSet phldrT="[Текст]" custT="1"/>
      <dgm:spPr>
        <a:solidFill>
          <a:srgbClr val="FFD1D1"/>
        </a:solidFill>
        <a:ln w="57150">
          <a:solidFill>
            <a:srgbClr val="FF0000"/>
          </a:solidFill>
        </a:ln>
      </dgm:spPr>
      <dgm:t>
        <a:bodyPr/>
        <a:lstStyle/>
        <a:p>
          <a:r>
            <a:rPr lang="ru-RU" sz="3100" b="1" dirty="0" smtClean="0">
              <a:solidFill>
                <a:srgbClr val="FF0000"/>
              </a:solidFill>
            </a:rPr>
            <a:t>Массив ядра РИНЦ </a:t>
          </a:r>
        </a:p>
        <a:p>
          <a:r>
            <a:rPr lang="ru-RU" sz="1800" b="1" dirty="0" smtClean="0">
              <a:solidFill>
                <a:srgbClr val="FF0000"/>
              </a:solidFill>
            </a:rPr>
            <a:t>(7000 журналов)</a:t>
          </a:r>
          <a:endParaRPr lang="ru-RU" sz="1800" b="1" dirty="0">
            <a:solidFill>
              <a:srgbClr val="FF0000"/>
            </a:solidFill>
          </a:endParaRPr>
        </a:p>
      </dgm:t>
    </dgm:pt>
    <dgm:pt modelId="{2CCC2BA2-FE0E-4645-A3FB-C12CBC80B5C5}" type="parTrans" cxnId="{15D61BF0-AAE0-4228-9CD1-C1618D6801A8}">
      <dgm:prSet/>
      <dgm:spPr/>
      <dgm:t>
        <a:bodyPr/>
        <a:lstStyle/>
        <a:p>
          <a:endParaRPr lang="ru-RU"/>
        </a:p>
      </dgm:t>
    </dgm:pt>
    <dgm:pt modelId="{6105DEB4-A0E8-497F-922E-05C41D64F682}" type="sibTrans" cxnId="{15D61BF0-AAE0-4228-9CD1-C1618D6801A8}">
      <dgm:prSet/>
      <dgm:spPr/>
      <dgm:t>
        <a:bodyPr/>
        <a:lstStyle/>
        <a:p>
          <a:endParaRPr lang="ru-RU"/>
        </a:p>
      </dgm:t>
    </dgm:pt>
    <dgm:pt modelId="{5E67AD45-C33B-4288-ABEA-AD3A3A1B1762}" type="pres">
      <dgm:prSet presAssocID="{879145B8-01F6-4E50-B36B-703D88E71E6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631363-37B7-44A2-B2B5-0FAEAF90519D}" type="pres">
      <dgm:prSet presAssocID="{879145B8-01F6-4E50-B36B-703D88E71E68}" presName="comp1" presStyleCnt="0"/>
      <dgm:spPr/>
    </dgm:pt>
    <dgm:pt modelId="{99E804C1-9C58-450C-8BDB-C7D4CC638539}" type="pres">
      <dgm:prSet presAssocID="{879145B8-01F6-4E50-B36B-703D88E71E68}" presName="circle1" presStyleLbl="node1" presStyleIdx="0" presStyleCnt="3" custScaleX="106250" custLinFactNeighborX="-19988" custLinFactNeighborY="0"/>
      <dgm:spPr/>
      <dgm:t>
        <a:bodyPr/>
        <a:lstStyle/>
        <a:p>
          <a:endParaRPr lang="ru-RU"/>
        </a:p>
      </dgm:t>
    </dgm:pt>
    <dgm:pt modelId="{2F22D208-FCE4-4739-B887-D0F6FD5DA0B7}" type="pres">
      <dgm:prSet presAssocID="{879145B8-01F6-4E50-B36B-703D88E71E68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EB0B3-4B0C-4FB9-95AF-B9E24C99341B}" type="pres">
      <dgm:prSet presAssocID="{879145B8-01F6-4E50-B36B-703D88E71E68}" presName="comp2" presStyleCnt="0"/>
      <dgm:spPr/>
    </dgm:pt>
    <dgm:pt modelId="{1C4024A1-1633-4105-8B0B-8759A623A036}" type="pres">
      <dgm:prSet presAssocID="{879145B8-01F6-4E50-B36B-703D88E71E68}" presName="circle2" presStyleLbl="node1" presStyleIdx="1" presStyleCnt="3" custScaleX="71448" custScaleY="64841" custLinFactNeighborX="-3617" custLinFactNeighborY="-13202"/>
      <dgm:spPr/>
      <dgm:t>
        <a:bodyPr/>
        <a:lstStyle/>
        <a:p>
          <a:endParaRPr lang="ru-RU"/>
        </a:p>
      </dgm:t>
    </dgm:pt>
    <dgm:pt modelId="{0C5FD609-BDF3-4EF5-9702-6C87C6A60AF0}" type="pres">
      <dgm:prSet presAssocID="{879145B8-01F6-4E50-B36B-703D88E71E68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1680F1-6629-47C6-83A2-1091AE9272BC}" type="pres">
      <dgm:prSet presAssocID="{879145B8-01F6-4E50-B36B-703D88E71E68}" presName="comp3" presStyleCnt="0"/>
      <dgm:spPr/>
    </dgm:pt>
    <dgm:pt modelId="{06A54C19-E50D-4147-8CB2-F618C75FAA4A}" type="pres">
      <dgm:prSet presAssocID="{879145B8-01F6-4E50-B36B-703D88E71E68}" presName="circle3" presStyleLbl="node1" presStyleIdx="2" presStyleCnt="3" custScaleX="116201" custScaleY="110063" custLinFactNeighborX="79665" custLinFactNeighborY="-83378"/>
      <dgm:spPr/>
      <dgm:t>
        <a:bodyPr/>
        <a:lstStyle/>
        <a:p>
          <a:endParaRPr lang="ru-RU"/>
        </a:p>
      </dgm:t>
    </dgm:pt>
    <dgm:pt modelId="{69687149-6F9F-4645-B1DE-6312AFFE8777}" type="pres">
      <dgm:prSet presAssocID="{879145B8-01F6-4E50-B36B-703D88E71E68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CE5A64-CF1E-49F3-8815-B051F93300AE}" srcId="{879145B8-01F6-4E50-B36B-703D88E71E68}" destId="{9F40D1D1-204B-4CCA-849A-72722F9896C2}" srcOrd="1" destOrd="0" parTransId="{8BE751AA-C653-4DD4-96A0-7DE3063820A4}" sibTransId="{806284DD-655D-4F8D-92C5-18C28AEE943A}"/>
    <dgm:cxn modelId="{A4A663D3-A7B5-4642-BEE7-36F56C6CED81}" type="presOf" srcId="{55306F7B-815B-4608-AE45-34F5007E0575}" destId="{2F22D208-FCE4-4739-B887-D0F6FD5DA0B7}" srcOrd="1" destOrd="0" presId="urn:microsoft.com/office/officeart/2005/8/layout/venn2"/>
    <dgm:cxn modelId="{7009D65F-89F1-473E-B13F-C31157F077FE}" type="presOf" srcId="{9F40D1D1-204B-4CCA-849A-72722F9896C2}" destId="{0C5FD609-BDF3-4EF5-9702-6C87C6A60AF0}" srcOrd="1" destOrd="0" presId="urn:microsoft.com/office/officeart/2005/8/layout/venn2"/>
    <dgm:cxn modelId="{15D61BF0-AAE0-4228-9CD1-C1618D6801A8}" srcId="{879145B8-01F6-4E50-B36B-703D88E71E68}" destId="{42A3DFA1-C19A-4458-BFB3-1CEBDF6EDE18}" srcOrd="2" destOrd="0" parTransId="{2CCC2BA2-FE0E-4645-A3FB-C12CBC80B5C5}" sibTransId="{6105DEB4-A0E8-497F-922E-05C41D64F682}"/>
    <dgm:cxn modelId="{1589C2A0-C0F0-4769-98CA-C0CC6AD6346C}" type="presOf" srcId="{879145B8-01F6-4E50-B36B-703D88E71E68}" destId="{5E67AD45-C33B-4288-ABEA-AD3A3A1B1762}" srcOrd="0" destOrd="0" presId="urn:microsoft.com/office/officeart/2005/8/layout/venn2"/>
    <dgm:cxn modelId="{6318EF56-89EA-4B34-8FFB-D0FF01C7E333}" type="presOf" srcId="{9F40D1D1-204B-4CCA-849A-72722F9896C2}" destId="{1C4024A1-1633-4105-8B0B-8759A623A036}" srcOrd="0" destOrd="0" presId="urn:microsoft.com/office/officeart/2005/8/layout/venn2"/>
    <dgm:cxn modelId="{EEFFEFBD-8BC4-441E-BB55-76889E73A035}" type="presOf" srcId="{55306F7B-815B-4608-AE45-34F5007E0575}" destId="{99E804C1-9C58-450C-8BDB-C7D4CC638539}" srcOrd="0" destOrd="0" presId="urn:microsoft.com/office/officeart/2005/8/layout/venn2"/>
    <dgm:cxn modelId="{303123A6-9892-4F09-83B4-9F0C4ACE7E4C}" type="presOf" srcId="{42A3DFA1-C19A-4458-BFB3-1CEBDF6EDE18}" destId="{06A54C19-E50D-4147-8CB2-F618C75FAA4A}" srcOrd="0" destOrd="0" presId="urn:microsoft.com/office/officeart/2005/8/layout/venn2"/>
    <dgm:cxn modelId="{51E371DB-E231-4152-90F7-87F6D2A3500D}" type="presOf" srcId="{42A3DFA1-C19A-4458-BFB3-1CEBDF6EDE18}" destId="{69687149-6F9F-4645-B1DE-6312AFFE8777}" srcOrd="1" destOrd="0" presId="urn:microsoft.com/office/officeart/2005/8/layout/venn2"/>
    <dgm:cxn modelId="{95A2179E-B11B-4F31-967A-94B512202803}" srcId="{879145B8-01F6-4E50-B36B-703D88E71E68}" destId="{55306F7B-815B-4608-AE45-34F5007E0575}" srcOrd="0" destOrd="0" parTransId="{E7B6B9C8-7F06-4948-BAE1-426F365D1B01}" sibTransId="{DEEF12F5-06CE-4D0E-8BC8-E616CD8F5A28}"/>
    <dgm:cxn modelId="{83F2E4B0-9F01-4849-B321-9105AE8F2B1C}" type="presParOf" srcId="{5E67AD45-C33B-4288-ABEA-AD3A3A1B1762}" destId="{DA631363-37B7-44A2-B2B5-0FAEAF90519D}" srcOrd="0" destOrd="0" presId="urn:microsoft.com/office/officeart/2005/8/layout/venn2"/>
    <dgm:cxn modelId="{17343194-2645-4F97-B0AF-46E8B4EEC3A7}" type="presParOf" srcId="{DA631363-37B7-44A2-B2B5-0FAEAF90519D}" destId="{99E804C1-9C58-450C-8BDB-C7D4CC638539}" srcOrd="0" destOrd="0" presId="urn:microsoft.com/office/officeart/2005/8/layout/venn2"/>
    <dgm:cxn modelId="{A20CCA5B-53EE-4737-9D3F-9C0F3DD9120A}" type="presParOf" srcId="{DA631363-37B7-44A2-B2B5-0FAEAF90519D}" destId="{2F22D208-FCE4-4739-B887-D0F6FD5DA0B7}" srcOrd="1" destOrd="0" presId="urn:microsoft.com/office/officeart/2005/8/layout/venn2"/>
    <dgm:cxn modelId="{A20716BE-EFE8-4675-9D88-D0FF8ADA5405}" type="presParOf" srcId="{5E67AD45-C33B-4288-ABEA-AD3A3A1B1762}" destId="{B21EB0B3-4B0C-4FB9-95AF-B9E24C99341B}" srcOrd="1" destOrd="0" presId="urn:microsoft.com/office/officeart/2005/8/layout/venn2"/>
    <dgm:cxn modelId="{B3A887DD-5E43-4D22-A5E0-DC7F579AB564}" type="presParOf" srcId="{B21EB0B3-4B0C-4FB9-95AF-B9E24C99341B}" destId="{1C4024A1-1633-4105-8B0B-8759A623A036}" srcOrd="0" destOrd="0" presId="urn:microsoft.com/office/officeart/2005/8/layout/venn2"/>
    <dgm:cxn modelId="{2A516728-F523-4284-8826-FC7E67063E75}" type="presParOf" srcId="{B21EB0B3-4B0C-4FB9-95AF-B9E24C99341B}" destId="{0C5FD609-BDF3-4EF5-9702-6C87C6A60AF0}" srcOrd="1" destOrd="0" presId="urn:microsoft.com/office/officeart/2005/8/layout/venn2"/>
    <dgm:cxn modelId="{26392441-8565-4420-8212-B04F8DC799BD}" type="presParOf" srcId="{5E67AD45-C33B-4288-ABEA-AD3A3A1B1762}" destId="{821680F1-6629-47C6-83A2-1091AE9272BC}" srcOrd="2" destOrd="0" presId="urn:microsoft.com/office/officeart/2005/8/layout/venn2"/>
    <dgm:cxn modelId="{A3F5E4C0-EAF2-4859-8AC3-AEED301D4C75}" type="presParOf" srcId="{821680F1-6629-47C6-83A2-1091AE9272BC}" destId="{06A54C19-E50D-4147-8CB2-F618C75FAA4A}" srcOrd="0" destOrd="0" presId="urn:microsoft.com/office/officeart/2005/8/layout/venn2"/>
    <dgm:cxn modelId="{24DF9921-6683-4170-8A2D-BD38705DB3F7}" type="presParOf" srcId="{821680F1-6629-47C6-83A2-1091AE9272BC}" destId="{69687149-6F9F-4645-B1DE-6312AFFE877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804C1-9C58-450C-8BDB-C7D4CC638539}">
      <dsp:nvSpPr>
        <dsp:cNvPr id="0" name=""/>
        <dsp:cNvSpPr/>
      </dsp:nvSpPr>
      <dsp:spPr>
        <a:xfrm>
          <a:off x="0" y="-73030"/>
          <a:ext cx="6168725" cy="5805858"/>
        </a:xfrm>
        <a:prstGeom prst="ellipse">
          <a:avLst/>
        </a:prstGeom>
        <a:solidFill>
          <a:srgbClr val="FFFF00"/>
        </a:solidFill>
        <a:ln w="57150" cap="flat" cmpd="sng" algn="ctr">
          <a:solidFill>
            <a:srgbClr val="FF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FF6600"/>
              </a:solidFill>
            </a:rPr>
            <a:t>Массив </a:t>
          </a:r>
          <a:r>
            <a:rPr lang="en-US" sz="2500" b="1" kern="1200" dirty="0" smtClean="0">
              <a:solidFill>
                <a:srgbClr val="FF6600"/>
              </a:solidFill>
            </a:rPr>
            <a:t>elibrary.ru</a:t>
          </a:r>
          <a:r>
            <a:rPr lang="ru-RU" sz="2500" b="1" kern="1200" dirty="0" smtClean="0">
              <a:solidFill>
                <a:srgbClr val="FF6600"/>
              </a:solidFill>
            </a:rPr>
            <a:t> </a:t>
          </a:r>
          <a:r>
            <a:rPr lang="ru-RU" sz="1800" b="1" kern="1200" dirty="0" smtClean="0">
              <a:solidFill>
                <a:srgbClr val="FF6600"/>
              </a:solidFill>
            </a:rPr>
            <a:t>(12000 изданий)</a:t>
          </a:r>
          <a:endParaRPr lang="ru-RU" sz="1800" b="1" kern="1200" dirty="0">
            <a:solidFill>
              <a:srgbClr val="FF6600"/>
            </a:solidFill>
          </a:endParaRPr>
        </a:p>
      </dsp:txBody>
      <dsp:txXfrm>
        <a:off x="2006377" y="217262"/>
        <a:ext cx="2155969" cy="870878"/>
      </dsp:txXfrm>
    </dsp:sp>
    <dsp:sp modelId="{1C4024A1-1633-4105-8B0B-8759A623A036}">
      <dsp:nvSpPr>
        <dsp:cNvPr id="0" name=""/>
        <dsp:cNvSpPr/>
      </dsp:nvSpPr>
      <dsp:spPr>
        <a:xfrm>
          <a:off x="2520272" y="1569047"/>
          <a:ext cx="3111127" cy="282343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57150" cap="flat" cmpd="sng" algn="ctr">
          <a:solidFill>
            <a:srgbClr val="0000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0" kern="1200" dirty="0" smtClean="0">
            <a:solidFill>
              <a:srgbClr val="000099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0" kern="1200" dirty="0" smtClean="0">
            <a:solidFill>
              <a:srgbClr val="000099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0" kern="1200" dirty="0" smtClean="0">
            <a:solidFill>
              <a:srgbClr val="000099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0" kern="1200" dirty="0" smtClean="0">
            <a:solidFill>
              <a:srgbClr val="000099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0099"/>
              </a:solidFill>
            </a:rPr>
            <a:t>Массив РИНЦ </a:t>
          </a:r>
          <a:r>
            <a:rPr lang="ru-RU" sz="1800" b="1" i="0" kern="1200" dirty="0" smtClean="0">
              <a:solidFill>
                <a:srgbClr val="000099"/>
              </a:solidFill>
              <a:latin typeface="Formular"/>
            </a:rPr>
            <a:t>5300  </a:t>
          </a:r>
          <a:r>
            <a:rPr lang="ru-RU" sz="1800" b="1" i="0" kern="1200" dirty="0" smtClean="0">
              <a:solidFill>
                <a:srgbClr val="000099"/>
              </a:solidFill>
              <a:latin typeface="Formular"/>
            </a:rPr>
            <a:t>журналов</a:t>
          </a:r>
        </a:p>
      </dsp:txBody>
      <dsp:txXfrm>
        <a:off x="3350943" y="1745512"/>
        <a:ext cx="1449785" cy="529393"/>
      </dsp:txXfrm>
    </dsp:sp>
    <dsp:sp modelId="{06A54C19-E50D-4147-8CB2-F618C75FAA4A}">
      <dsp:nvSpPr>
        <dsp:cNvPr id="0" name=""/>
        <dsp:cNvSpPr/>
      </dsp:nvSpPr>
      <dsp:spPr>
        <a:xfrm>
          <a:off x="4859336" y="263433"/>
          <a:ext cx="3373233" cy="3195051"/>
        </a:xfrm>
        <a:prstGeom prst="ellipse">
          <a:avLst/>
        </a:prstGeom>
        <a:solidFill>
          <a:srgbClr val="FFD1D1"/>
        </a:solidFill>
        <a:ln w="5715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FF0000"/>
              </a:solidFill>
            </a:rPr>
            <a:t>Массив ядра РИНЦ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</a:rPr>
            <a:t>(7000 журналов)</a:t>
          </a:r>
          <a:endParaRPr lang="ru-RU" sz="1800" b="1" kern="1200" dirty="0">
            <a:solidFill>
              <a:srgbClr val="FF0000"/>
            </a:solidFill>
          </a:endParaRPr>
        </a:p>
      </dsp:txBody>
      <dsp:txXfrm>
        <a:off x="5353335" y="1062196"/>
        <a:ext cx="2385236" cy="1597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0.54084</cdr:x>
      <cdr:y>0.1364</cdr:y>
    </cdr:from>
    <cdr:to>
      <cdr:x>0.54084</cdr:x>
      <cdr:y>0.95499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4734404" y="720080"/>
          <a:ext cx="0" cy="4321551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66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0.55729</cdr:x>
      <cdr:y>0.77747</cdr:y>
    </cdr:from>
    <cdr:to>
      <cdr:x>0.90278</cdr:x>
      <cdr:y>0.86281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878420" y="4104456"/>
          <a:ext cx="3024336" cy="450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 smtClean="0">
              <a:solidFill>
                <a:srgbClr val="FF0000"/>
              </a:solidFill>
            </a:rPr>
            <a:t>RSCI citation impact</a:t>
          </a:r>
          <a:endParaRPr lang="ru-RU" sz="24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</cdr:x>
      <cdr:y>0.00268</cdr:y>
    </cdr:from>
    <cdr:to>
      <cdr:x>1</cdr:x>
      <cdr:y>0.1118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53620" y="14862"/>
          <a:ext cx="8753847" cy="604151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1175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1175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fld id="{E68F2584-E6BF-4B66-837B-ADD3ED3FCC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2468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B2B2B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2763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B2B2B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85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6038" y="3228975"/>
            <a:ext cx="7240587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95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B2B2B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2763" y="645795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B2B2B2"/>
                </a:solidFill>
              </a:defRPr>
            </a:lvl1pPr>
          </a:lstStyle>
          <a:p>
            <a:fld id="{6E144CA9-CBF1-4E51-8363-5B1635FF91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4662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44CA9-CBF1-4E51-8363-5B1635FF918F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30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44CA9-CBF1-4E51-8363-5B1635FF918F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8416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723C-E028-4DE0-AC91-629EBAF7AAE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483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44CA9-CBF1-4E51-8363-5B1635FF918F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8605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44CA9-CBF1-4E51-8363-5B1635FF918F}" type="slidenum">
              <a:rPr lang="ru-RU" altLang="ru-RU" smtClean="0"/>
              <a:pPr/>
              <a:t>26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26069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AFA958-A32B-4CA9-B405-F578BF19CA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114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302F2F-086E-4F5A-B2AD-C6A0636B68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210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1E1A6D-0E1C-44F4-884F-F5C84A47A4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0335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96E198-FB4C-4CFE-B719-8BDC3DA3BF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571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964AB3-BA07-4E88-9D60-40CAEFCEFC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074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3AEC2-5AE4-481F-A223-11C226406C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231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5475DE-113A-4D9F-ACD8-DDDF43C24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343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912A0F-650C-4A97-9E8D-839DC8DE37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5315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B05E2-1364-4876-AE7C-21E7C68E2C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651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48D47-5E80-4F69-A2BF-34F25FF819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252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7DCBC-A675-4B4B-9796-2572B0C86D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606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17D37-3DD0-430F-A889-27ED944426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051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fld id="{B4D99E5C-BD0D-4879-AD13-63F4033EA9D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28625" y="6357938"/>
            <a:ext cx="3286125" cy="363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FBAE0AAE-6201-4D1F-8588-0139225613CD}" type="slidenum">
              <a:rPr lang="ru-RU" altLang="ru-RU" sz="1400"/>
              <a:pPr algn="l">
                <a:spcBef>
                  <a:spcPct val="0"/>
                </a:spcBef>
                <a:buFontTx/>
                <a:buNone/>
              </a:pPr>
              <a:t>1</a:t>
            </a:fld>
            <a:endParaRPr lang="ru-RU" altLang="ru-RU" sz="1400" dirty="0"/>
          </a:p>
        </p:txBody>
      </p:sp>
      <p:sp>
        <p:nvSpPr>
          <p:cNvPr id="205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3636386" y="1052736"/>
            <a:ext cx="5472608" cy="3524963"/>
          </a:xfrm>
        </p:spPr>
        <p:txBody>
          <a:bodyPr/>
          <a:lstStyle/>
          <a:p>
            <a:r>
              <a:rPr lang="ru-RU" altLang="ru-RU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Russian Science Citation Index </a:t>
            </a:r>
            <a:r>
              <a:rPr lang="ru-RU" altLang="ru-RU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/>
            </a:r>
            <a:br>
              <a:rPr lang="ru-RU" altLang="ru-RU" b="1" dirty="0" smtClean="0">
                <a:solidFill>
                  <a:srgbClr val="FF3300"/>
                </a:solidFill>
                <a:latin typeface="Calibri" panose="020F0502020204030204" pitchFamily="34" charset="0"/>
              </a:rPr>
            </a:br>
            <a:r>
              <a:rPr lang="ru-RU" altLang="ru-RU" sz="4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как национальный  индекс научного цитирования</a:t>
            </a:r>
            <a:endParaRPr lang="ru-RU" altLang="ru-RU" sz="3200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055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355" y="6165304"/>
            <a:ext cx="2160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019257" y="17840"/>
            <a:ext cx="212474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© Павел Геннадьевич</a:t>
            </a:r>
          </a:p>
          <a:p>
            <a:pPr eaLnBrk="1" hangingPunct="1"/>
            <a:r>
              <a:rPr lang="ru-RU" alt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АРЕФЬЕВ. 2022 г</a:t>
            </a:r>
            <a:r>
              <a:rPr lang="ru-RU" altLang="ru-RU" sz="1800" dirty="0" smtClean="0">
                <a:solidFill>
                  <a:schemeClr val="bg1"/>
                </a:solidFill>
                <a:latin typeface="+mn-lt"/>
              </a:rPr>
              <a:t>.</a:t>
            </a:r>
            <a:endParaRPr lang="ru-RU" altLang="ru-RU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413" y="5254603"/>
            <a:ext cx="74179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libri" panose="020F0502020204030204" pitchFamily="34" charset="0"/>
              </a:rPr>
              <a:t>Онлайн-семинар Научной Электронной Библиотеки для Северо-Восточного Федерального Университета </a:t>
            </a:r>
          </a:p>
          <a:p>
            <a:pPr algn="ctr"/>
            <a:r>
              <a:rPr lang="ru-RU" dirty="0" smtClean="0">
                <a:latin typeface="Calibri" panose="020F0502020204030204" pitchFamily="34" charset="0"/>
              </a:rPr>
              <a:t>Якутск </a:t>
            </a:r>
          </a:p>
          <a:p>
            <a:pPr algn="ctr"/>
            <a:r>
              <a:rPr lang="ru-RU" dirty="0" smtClean="0">
                <a:latin typeface="Calibri" panose="020F0502020204030204" pitchFamily="34" charset="0"/>
              </a:rPr>
              <a:t>12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  <a:r>
              <a:rPr lang="ru-RU" dirty="0" smtClean="0">
                <a:latin typeface="Calibri" panose="020F0502020204030204" pitchFamily="34" charset="0"/>
              </a:rPr>
              <a:t>05</a:t>
            </a:r>
            <a:r>
              <a:rPr lang="en-US" dirty="0" smtClean="0">
                <a:latin typeface="Calibri" panose="020F0502020204030204" pitchFamily="34" charset="0"/>
              </a:rPr>
              <a:t>.202</a:t>
            </a:r>
            <a:r>
              <a:rPr lang="ru-RU" dirty="0" smtClean="0">
                <a:latin typeface="Calibri" panose="020F0502020204030204" pitchFamily="34" charset="0"/>
              </a:rPr>
              <a:t>2</a:t>
            </a:r>
            <a:endParaRPr lang="en-US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07503" y="188944"/>
            <a:ext cx="8739011" cy="61555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lvl1pPr>
              <a:defRPr sz="2600" b="1" i="0">
                <a:solidFill>
                  <a:srgbClr val="0E2B4C"/>
                </a:solidFill>
                <a:latin typeface="Formular"/>
                <a:ea typeface="+mj-ea"/>
                <a:cs typeface="Formular"/>
              </a:defRPr>
            </a:lvl1pPr>
          </a:lstStyle>
          <a:p>
            <a:pPr marL="92351">
              <a:buClr>
                <a:srgbClr val="FF6600"/>
              </a:buClr>
            </a:pPr>
            <a:r>
              <a:rPr lang="ru-RU" altLang="ru-RU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Участники и разработчики </a:t>
            </a:r>
            <a:r>
              <a:rPr lang="en-US" altLang="ru-RU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RSCI </a:t>
            </a:r>
            <a:endParaRPr lang="ru-RU" altLang="ru-RU" sz="4000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5" descr="present_right">
            <a:extLst>
              <a:ext uri="{FF2B5EF4-FFF2-40B4-BE49-F238E27FC236}">
                <a16:creationId xmlns:a16="http://schemas.microsoft.com/office/drawing/2014/main" xmlns="" id="{65D05E4D-61AC-4F0C-839E-D4A6CD097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514" y="27344"/>
            <a:ext cx="2949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141">
            <a:extLst>
              <a:ext uri="{FF2B5EF4-FFF2-40B4-BE49-F238E27FC236}">
                <a16:creationId xmlns="" xmlns:a16="http://schemas.microsoft.com/office/drawing/2014/main" id="{AFFB71BF-1596-42D1-9D9A-9A474388435E}"/>
              </a:ext>
            </a:extLst>
          </p:cNvPr>
          <p:cNvSpPr txBox="1">
            <a:spLocks/>
          </p:cNvSpPr>
          <p:nvPr/>
        </p:nvSpPr>
        <p:spPr bwMode="auto">
          <a:xfrm>
            <a:off x="326812" y="986732"/>
            <a:ext cx="843984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5" tIns="78205" rIns="78205" bIns="78205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914400" indent="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371600" indent="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1828800" indent="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286000" indent="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743200" indent="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200400" indent="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657600" indent="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457200" indent="-457200" algn="l">
              <a:lnSpc>
                <a:spcPts val="3500"/>
              </a:lnSpc>
              <a:spcBef>
                <a:spcPts val="662"/>
              </a:spcBef>
              <a:spcAft>
                <a:spcPts val="662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Российская академия наук в лице Президиума РАН </a:t>
            </a:r>
            <a:endParaRPr lang="en-US" sz="280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92000" indent="-378150" algn="l">
              <a:lnSpc>
                <a:spcPts val="3500"/>
              </a:lnSpc>
              <a:spcBef>
                <a:spcPts val="662"/>
              </a:spcBef>
              <a:spcAft>
                <a:spcPts val="662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ru-RU" sz="2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Ведущие российские университеты - МГУ им. М.В</a:t>
            </a:r>
            <a:r>
              <a:rPr lang="ru-RU" sz="28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8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Ломоносова </a:t>
            </a:r>
            <a:r>
              <a:rPr lang="ru-RU" sz="2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НИУ ВШЭ</a:t>
            </a:r>
          </a:p>
          <a:p>
            <a:pPr marL="792000" indent="-378150" algn="l">
              <a:lnSpc>
                <a:spcPts val="3500"/>
              </a:lnSpc>
              <a:spcBef>
                <a:spcPts val="662"/>
              </a:spcBef>
              <a:spcAft>
                <a:spcPts val="662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ru-RU" sz="2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Ассоциация государственных научных </a:t>
            </a:r>
            <a:r>
              <a:rPr lang="ru-RU" sz="28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центров.</a:t>
            </a:r>
            <a:endParaRPr lang="ru-RU" sz="2800" b="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lnSpc>
                <a:spcPts val="3500"/>
              </a:lnSpc>
              <a:spcBef>
                <a:spcPts val="662"/>
              </a:spcBef>
              <a:spcAft>
                <a:spcPts val="662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Международная информационно-аналитическая компания </a:t>
            </a:r>
            <a:r>
              <a:rPr lang="en-US" sz="28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“Clarivate Analytics”</a:t>
            </a:r>
          </a:p>
          <a:p>
            <a:pPr marL="457200" indent="-457200" algn="l">
              <a:lnSpc>
                <a:spcPts val="3500"/>
              </a:lnSpc>
              <a:spcBef>
                <a:spcPts val="662"/>
              </a:spcBef>
              <a:spcAft>
                <a:spcPts val="662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Российская информационно-аналитическая компания «Научная Электронная Библиотека </a:t>
            </a:r>
            <a:r>
              <a:rPr lang="en-US" sz="28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elibrary.ru</a:t>
            </a:r>
            <a:r>
              <a:rPr lang="ru-RU" sz="280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».</a:t>
            </a:r>
            <a:endParaRPr lang="ru-RU" sz="280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171308"/>
            <a:ext cx="2160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83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07503" y="188944"/>
            <a:ext cx="8739011" cy="61555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lvl1pPr>
              <a:defRPr sz="2600" b="1" i="0">
                <a:solidFill>
                  <a:srgbClr val="0E2B4C"/>
                </a:solidFill>
                <a:latin typeface="Formular"/>
                <a:ea typeface="+mj-ea"/>
                <a:cs typeface="Formular"/>
              </a:defRPr>
            </a:lvl1pPr>
          </a:lstStyle>
          <a:p>
            <a:pPr marL="92351">
              <a:buClr>
                <a:srgbClr val="FF6600"/>
              </a:buClr>
            </a:pPr>
            <a:r>
              <a:rPr lang="ru-RU" altLang="ru-RU" sz="40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Комплексная экспертиза </a:t>
            </a:r>
            <a:r>
              <a:rPr lang="ru-RU" sz="4000" b="0" spc="-3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en-US" sz="4000" b="0" spc="-3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RSCI</a:t>
            </a:r>
            <a:r>
              <a:rPr lang="en-US" altLang="ru-RU" sz="40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altLang="ru-RU" sz="4000" b="0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5" descr="present_right">
            <a:extLst>
              <a:ext uri="{FF2B5EF4-FFF2-40B4-BE49-F238E27FC236}">
                <a16:creationId xmlns:a16="http://schemas.microsoft.com/office/drawing/2014/main" xmlns="" id="{65D05E4D-61AC-4F0C-839E-D4A6CD097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515" y="0"/>
            <a:ext cx="2949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141">
            <a:extLst>
              <a:ext uri="{FF2B5EF4-FFF2-40B4-BE49-F238E27FC236}">
                <a16:creationId xmlns="" xmlns:a16="http://schemas.microsoft.com/office/drawing/2014/main" id="{AFFB71BF-1596-42D1-9D9A-9A474388435E}"/>
              </a:ext>
            </a:extLst>
          </p:cNvPr>
          <p:cNvSpPr txBox="1">
            <a:spLocks/>
          </p:cNvSpPr>
          <p:nvPr/>
        </p:nvSpPr>
        <p:spPr bwMode="auto">
          <a:xfrm>
            <a:off x="107503" y="908720"/>
            <a:ext cx="8699964" cy="54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5" tIns="78205" rIns="78205" bIns="78205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914400" indent="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371600" indent="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1828800" indent="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286000" indent="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743200" indent="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200400" indent="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657600" indent="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504200" indent="-504200" algn="l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Font typeface="+mj-lt"/>
              <a:buAutoNum type="arabicPeriod"/>
            </a:pPr>
            <a:r>
              <a:rPr lang="ru-RU" sz="22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Комплексная количественная оценка </a:t>
            </a:r>
            <a:r>
              <a:rPr lang="ru-RU" sz="22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(библиометрия + </a:t>
            </a:r>
            <a:r>
              <a:rPr lang="ru-RU" sz="2200" b="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альтметрика</a:t>
            </a:r>
            <a:r>
              <a:rPr lang="ru-RU" sz="22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/статистика использования/) </a:t>
            </a:r>
            <a:r>
              <a:rPr lang="ru-RU" sz="22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2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50+ индикаторов и </a:t>
            </a:r>
            <a:r>
              <a:rPr lang="ru-RU" sz="22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показателей.</a:t>
            </a:r>
            <a:endParaRPr lang="en-US" sz="2200" b="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4200" indent="-504200" algn="l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Font typeface="+mj-lt"/>
              <a:buAutoNum type="arabicPeriod"/>
            </a:pPr>
            <a:r>
              <a:rPr lang="ru-RU" sz="22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Общественная </a:t>
            </a:r>
            <a:r>
              <a:rPr lang="ru-RU" sz="220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экспертиза </a:t>
            </a:r>
            <a:r>
              <a:rPr lang="ru-RU" sz="22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 раз в 3 года) </a:t>
            </a:r>
            <a:r>
              <a:rPr lang="ru-RU" sz="22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содержательная </a:t>
            </a:r>
            <a:r>
              <a:rPr lang="ru-RU" sz="22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предметная экспертиза в виде закрытой экспертной панели. Панель формируется на основе 10% наиболее </a:t>
            </a:r>
            <a:r>
              <a:rPr lang="ru-RU" sz="22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цитируемых авторов за последние 5 лет в каждой предметной </a:t>
            </a:r>
            <a:r>
              <a:rPr lang="ru-RU" sz="22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области, </a:t>
            </a:r>
            <a:r>
              <a:rPr lang="ru-RU" sz="22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опубликовавших хотя бы одну статью в РИНЦ за последние 3 </a:t>
            </a:r>
            <a:r>
              <a:rPr lang="ru-RU" sz="22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года. Таковых зарегистрировано в РИНЦ </a:t>
            </a:r>
            <a:r>
              <a:rPr lang="en-US" sz="22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 Index ≈</a:t>
            </a:r>
            <a:r>
              <a:rPr lang="ru-RU" sz="22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670 </a:t>
            </a:r>
            <a:r>
              <a:rPr lang="ru-RU" sz="22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000 </a:t>
            </a:r>
            <a:r>
              <a:rPr lang="ru-RU" sz="22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авторов. </a:t>
            </a:r>
            <a:endParaRPr lang="ru-RU" sz="2200" b="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4200" indent="-504200" algn="l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Font typeface="+mj-lt"/>
              <a:buAutoNum type="arabicPeriod"/>
            </a:pPr>
            <a:r>
              <a:rPr lang="ru-RU" sz="22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Тематическая экспертиза </a:t>
            </a:r>
            <a:r>
              <a:rPr lang="ru-RU" sz="22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2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содержательная закрытая экспертиза в тематических советах (эксперты </a:t>
            </a:r>
            <a:r>
              <a:rPr lang="en-US" sz="22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≈</a:t>
            </a:r>
            <a:r>
              <a:rPr lang="ru-RU" sz="22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человек, сотрудники </a:t>
            </a:r>
            <a:r>
              <a:rPr lang="ru-RU" sz="22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институтов РАН, ведущих ГНЦ, ФНЦ и НИЦ, а также МГУ и ВШЭ).</a:t>
            </a:r>
            <a:endParaRPr lang="en-US" sz="2200" b="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4200" indent="-504200" algn="l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Font typeface="+mj-lt"/>
              <a:buAutoNum type="arabicPeriod"/>
            </a:pPr>
            <a:r>
              <a:rPr lang="ru-RU" sz="22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Итоговая заключение </a:t>
            </a:r>
            <a:r>
              <a:rPr lang="ru-RU" sz="22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2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Рабочая группа (пэры).</a:t>
            </a:r>
          </a:p>
        </p:txBody>
      </p:sp>
      <p:pic>
        <p:nvPicPr>
          <p:cNvPr id="7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353" y="6106691"/>
            <a:ext cx="2160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07503" y="188944"/>
            <a:ext cx="8739011" cy="61555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lvl1pPr>
              <a:defRPr sz="2600" b="1" i="0">
                <a:solidFill>
                  <a:srgbClr val="0E2B4C"/>
                </a:solidFill>
                <a:latin typeface="Formular"/>
                <a:ea typeface="+mj-ea"/>
                <a:cs typeface="Formular"/>
              </a:defRPr>
            </a:lvl1pPr>
          </a:lstStyle>
          <a:p>
            <a:pPr marL="92351">
              <a:buClr>
                <a:srgbClr val="FF6600"/>
              </a:buClr>
            </a:pPr>
            <a:r>
              <a:rPr lang="ru-RU" altLang="ru-RU" sz="40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Регламент </a:t>
            </a:r>
            <a:r>
              <a:rPr lang="en-US" sz="4000" b="0" spc="-3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RSCI</a:t>
            </a:r>
            <a:endParaRPr lang="ru-RU" altLang="ru-RU" sz="4000" b="0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5" descr="present_right">
            <a:extLst>
              <a:ext uri="{FF2B5EF4-FFF2-40B4-BE49-F238E27FC236}">
                <a16:creationId xmlns:a16="http://schemas.microsoft.com/office/drawing/2014/main" xmlns="" id="{65D05E4D-61AC-4F0C-839E-D4A6CD097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515" y="0"/>
            <a:ext cx="2949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31" y="6173597"/>
            <a:ext cx="2160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3469" y="6021288"/>
            <a:ext cx="6336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-3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US" sz="2200" b="0" spc="-3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https://elibrary.ru/projects/rsci/reglament_RSCI.pdf</a:t>
            </a:r>
            <a:r>
              <a:rPr lang="en-US" sz="3600" spc="-3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altLang="ru-RU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5" y="804496"/>
            <a:ext cx="8463985" cy="500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41178" y="116632"/>
            <a:ext cx="8567070" cy="5262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defRPr sz="2600" b="1" i="0">
                <a:solidFill>
                  <a:srgbClr val="0E2B4C"/>
                </a:solidFill>
                <a:latin typeface="Formular"/>
                <a:ea typeface="+mj-ea"/>
                <a:cs typeface="Formular"/>
              </a:defRPr>
            </a:lvl1pPr>
          </a:lstStyle>
          <a:p>
            <a:pPr>
              <a:buClr>
                <a:srgbClr val="FF6600"/>
              </a:buClr>
            </a:pPr>
            <a:r>
              <a:rPr lang="ru-RU" altLang="ru-RU" sz="3420" b="0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Динамика роста журналов в </a:t>
            </a:r>
            <a:r>
              <a:rPr lang="en-US" altLang="ru-RU" sz="3420" b="0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RSCI</a:t>
            </a:r>
            <a:endParaRPr lang="ru-RU" altLang="ru-RU" sz="3420" b="0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5" descr="present_right">
            <a:extLst>
              <a:ext uri="{FF2B5EF4-FFF2-40B4-BE49-F238E27FC236}">
                <a16:creationId xmlns:a16="http://schemas.microsoft.com/office/drawing/2014/main" xmlns="" id="{65D05E4D-61AC-4F0C-839E-D4A6CD097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92" y="0"/>
            <a:ext cx="2949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568" y="6156069"/>
            <a:ext cx="2160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634" y="6282077"/>
            <a:ext cx="6346071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defRPr/>
            </a:pPr>
            <a:r>
              <a:rPr lang="ru-RU" sz="12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Источник: РИНЦ: Каталог журналов. </a:t>
            </a: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Elibrary.ru, </a:t>
            </a:r>
            <a:r>
              <a:rPr lang="en-US" sz="1200" b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</a:t>
            </a:r>
            <a:r>
              <a:rPr lang="ru-RU" sz="1200" b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&lt;https://elibrary.ru/titles.asp&gt;</a:t>
            </a:r>
            <a:endParaRPr lang="ru-RU" sz="12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897991"/>
              </p:ext>
            </p:extLst>
          </p:nvPr>
        </p:nvGraphicFramePr>
        <p:xfrm>
          <a:off x="153372" y="693896"/>
          <a:ext cx="8678804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8833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25208" y="-14993"/>
            <a:ext cx="8849092" cy="1231106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t">
            <a:spAutoFit/>
          </a:bodyPr>
          <a:lstStyle>
            <a:lvl1pPr>
              <a:defRPr sz="2600" b="1" i="0">
                <a:solidFill>
                  <a:srgbClr val="0E2B4C"/>
                </a:solidFill>
                <a:latin typeface="Formular"/>
                <a:ea typeface="+mj-ea"/>
                <a:cs typeface="Formular"/>
              </a:defRPr>
            </a:lvl1pPr>
          </a:lstStyle>
          <a:p>
            <a:pPr marL="108000">
              <a:buClr>
                <a:srgbClr val="FF6600"/>
              </a:buClr>
            </a:pPr>
            <a:r>
              <a:rPr lang="ru-RU" altLang="ru-RU" sz="4000" b="0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Журналы по разным дисциплинам в </a:t>
            </a:r>
            <a:r>
              <a:rPr lang="en-US" altLang="ru-RU" sz="4000" b="0" kern="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WoS</a:t>
            </a:r>
            <a:r>
              <a:rPr lang="en-US" altLang="ru-RU" sz="4000" b="0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CC, Scopus </a:t>
            </a:r>
            <a:r>
              <a:rPr lang="ru-RU" altLang="ru-RU" sz="4000" b="0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en-US" altLang="ru-RU" sz="4000" b="0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RSCI</a:t>
            </a:r>
            <a:endParaRPr lang="ru-RU" altLang="ru-RU" sz="4000" b="0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5" descr="present_right">
            <a:extLst>
              <a:ext uri="{FF2B5EF4-FFF2-40B4-BE49-F238E27FC236}">
                <a16:creationId xmlns="" xmlns:a16="http://schemas.microsoft.com/office/drawing/2014/main" id="{65D05E4D-61AC-4F0C-839E-D4A6CD097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92" y="0"/>
            <a:ext cx="2949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63" y="6156069"/>
            <a:ext cx="2160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538" y="6405379"/>
            <a:ext cx="6509339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defRPr/>
            </a:pPr>
            <a:r>
              <a:rPr lang="ru-RU" sz="1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Источник: </a:t>
            </a:r>
            <a:r>
              <a:rPr lang="ru-RU" sz="1400" b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РИНЦ: Каталог журналов. </a:t>
            </a:r>
            <a:r>
              <a:rPr lang="en-US" sz="1400" b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Elibrary.ru, 202</a:t>
            </a:r>
            <a:r>
              <a:rPr lang="ru-RU" sz="1400" b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&lt;https://elibrary.ru/titles.asp&gt;</a:t>
            </a:r>
            <a:endParaRPr lang="ru-RU" sz="14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4609107"/>
              </p:ext>
            </p:extLst>
          </p:nvPr>
        </p:nvGraphicFramePr>
        <p:xfrm>
          <a:off x="22037" y="1236239"/>
          <a:ext cx="8782098" cy="4771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7322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53620" y="96034"/>
            <a:ext cx="8567070" cy="436017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anchor="t">
            <a:spAutoFit/>
          </a:bodyPr>
          <a:lstStyle>
            <a:lvl1pPr>
              <a:defRPr sz="2600" b="1" i="0">
                <a:solidFill>
                  <a:srgbClr val="0E2B4C"/>
                </a:solidFill>
                <a:latin typeface="Formular"/>
                <a:ea typeface="+mj-ea"/>
                <a:cs typeface="Formular"/>
              </a:defRPr>
            </a:lvl1pPr>
          </a:lstStyle>
          <a:p>
            <a:pPr marL="180000">
              <a:lnSpc>
                <a:spcPts val="3420"/>
              </a:lnSpc>
            </a:pPr>
            <a:r>
              <a:rPr lang="ru-RU" sz="32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Качество публикации </a:t>
            </a:r>
            <a:r>
              <a:rPr lang="ru-RU" sz="32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32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изданиях RSCI</a:t>
            </a:r>
            <a:endParaRPr lang="ru-RU" altLang="ru-RU" sz="3200" b="0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8067" y="6358616"/>
            <a:ext cx="2794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0" spc="-26" dirty="0" smtClean="0">
                <a:solidFill>
                  <a:srgbClr val="000099"/>
                </a:solidFill>
                <a:latin typeface="Formular"/>
                <a:cs typeface="Formular"/>
              </a:rPr>
              <a:t>Источник</a:t>
            </a:r>
            <a:r>
              <a:rPr lang="en-US" sz="1400" b="0" spc="-26" dirty="0" smtClean="0">
                <a:solidFill>
                  <a:srgbClr val="000099"/>
                </a:solidFill>
                <a:latin typeface="Formular"/>
                <a:cs typeface="Formular"/>
              </a:rPr>
              <a:t>: RSCI</a:t>
            </a:r>
            <a:r>
              <a:rPr lang="en-US" sz="1400" b="0" spc="-26" dirty="0">
                <a:solidFill>
                  <a:srgbClr val="000099"/>
                </a:solidFill>
                <a:latin typeface="Formular"/>
                <a:cs typeface="Formular"/>
              </a:rPr>
              <a:t>: elibrary.ru, </a:t>
            </a:r>
            <a:r>
              <a:rPr lang="en-US" sz="1400" b="0" spc="-26" dirty="0" smtClean="0">
                <a:solidFill>
                  <a:srgbClr val="000099"/>
                </a:solidFill>
                <a:latin typeface="Formular"/>
                <a:cs typeface="Formular"/>
              </a:rPr>
              <a:t>202</a:t>
            </a:r>
            <a:r>
              <a:rPr lang="ru-RU" sz="1400" b="0" spc="-26" dirty="0" smtClean="0">
                <a:solidFill>
                  <a:srgbClr val="000099"/>
                </a:solidFill>
                <a:latin typeface="Formular"/>
                <a:cs typeface="Formular"/>
              </a:rPr>
              <a:t>2.</a:t>
            </a:r>
            <a:endParaRPr lang="ru-RU" sz="1400" b="0" dirty="0"/>
          </a:p>
        </p:txBody>
      </p:sp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xmlns="" id="{2B0BC89F-7CC7-44A6-90DC-3C9D29E170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64276"/>
              </p:ext>
            </p:extLst>
          </p:nvPr>
        </p:nvGraphicFramePr>
        <p:xfrm>
          <a:off x="18485" y="589269"/>
          <a:ext cx="8753847" cy="5536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5" descr="present_right">
            <a:extLst>
              <a:ext uri="{FF2B5EF4-FFF2-40B4-BE49-F238E27FC236}">
                <a16:creationId xmlns:a16="http://schemas.microsoft.com/office/drawing/2014/main" xmlns="" id="{65D05E4D-61AC-4F0C-839E-D4A6CD097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515" y="0"/>
            <a:ext cx="2949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63" y="6156069"/>
            <a:ext cx="2160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829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3" t="101" r="5653" b="-101"/>
          <a:stretch/>
        </p:blipFill>
        <p:spPr>
          <a:xfrm>
            <a:off x="0" y="1138224"/>
            <a:ext cx="8814639" cy="4941308"/>
          </a:xfrm>
          <a:prstGeom prst="rect">
            <a:avLst/>
          </a:prstGeom>
        </p:spPr>
      </p:pic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41178" y="116632"/>
            <a:ext cx="8567070" cy="10525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defRPr sz="2600" b="1" i="0">
                <a:solidFill>
                  <a:srgbClr val="0E2B4C"/>
                </a:solidFill>
                <a:latin typeface="Formular"/>
                <a:ea typeface="+mj-ea"/>
                <a:cs typeface="Formular"/>
              </a:defRPr>
            </a:lvl1pPr>
          </a:lstStyle>
          <a:p>
            <a:pPr>
              <a:buClr>
                <a:srgbClr val="FF6600"/>
              </a:buClr>
            </a:pPr>
            <a:r>
              <a:rPr lang="ru-RU" altLang="ru-RU" sz="3420" b="0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Входит ли журнал в </a:t>
            </a:r>
            <a:r>
              <a:rPr lang="en-US" altLang="ru-RU" sz="3420" b="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RSCI</a:t>
            </a:r>
            <a:r>
              <a:rPr lang="ru-RU" altLang="ru-RU" sz="3420" b="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420" b="0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См. Каталог журналов на платформе </a:t>
            </a:r>
            <a:r>
              <a:rPr lang="en-US" altLang="ru-RU" sz="3420" b="0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elibrary.ru</a:t>
            </a:r>
            <a:endParaRPr lang="ru-RU" altLang="ru-RU" sz="3420" b="0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5" descr="present_right">
            <a:extLst>
              <a:ext uri="{FF2B5EF4-FFF2-40B4-BE49-F238E27FC236}">
                <a16:creationId xmlns:a16="http://schemas.microsoft.com/office/drawing/2014/main" xmlns="" id="{65D05E4D-61AC-4F0C-839E-D4A6CD097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92" y="0"/>
            <a:ext cx="2949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91" y="6165302"/>
            <a:ext cx="2160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 flipV="1">
            <a:off x="2771800" y="3516368"/>
            <a:ext cx="2808312" cy="21602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1634" y="6282077"/>
            <a:ext cx="6346071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defRPr/>
            </a:pPr>
            <a:r>
              <a:rPr lang="ru-RU" sz="12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Источник: РИНЦ: Каталог журналов. </a:t>
            </a: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Elibrary.ru, </a:t>
            </a:r>
            <a:r>
              <a:rPr lang="en-US" sz="1200" b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</a:t>
            </a:r>
            <a:r>
              <a:rPr lang="ru-RU" sz="12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1200" b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&lt;https://elibrary.ru/titles.asp&gt;</a:t>
            </a:r>
            <a:endParaRPr lang="ru-RU" sz="12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 flipV="1">
            <a:off x="323528" y="4149080"/>
            <a:ext cx="1147998" cy="1440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82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41178" y="116632"/>
            <a:ext cx="8567070" cy="11079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defRPr sz="2600" b="1" i="0">
                <a:solidFill>
                  <a:srgbClr val="0E2B4C"/>
                </a:solidFill>
                <a:latin typeface="Formular"/>
                <a:ea typeface="+mj-ea"/>
                <a:cs typeface="Formular"/>
              </a:defRPr>
            </a:lvl1pPr>
          </a:lstStyle>
          <a:p>
            <a:pPr>
              <a:buClr>
                <a:srgbClr val="FF6600"/>
              </a:buClr>
            </a:pPr>
            <a:r>
              <a:rPr lang="ru-RU" altLang="ru-RU" sz="3420" b="0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Официальная страница «</a:t>
            </a:r>
            <a:r>
              <a:rPr lang="ru-RU" sz="36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Список </a:t>
            </a:r>
            <a:r>
              <a:rPr lang="ru-RU" sz="36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журналов, входящих в базу данных </a:t>
            </a:r>
            <a:r>
              <a:rPr lang="ru-RU" sz="36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RSCI»</a:t>
            </a:r>
            <a:endParaRPr lang="ru-RU" altLang="ru-RU" sz="3420" b="0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5" descr="present_right">
            <a:extLst>
              <a:ext uri="{FF2B5EF4-FFF2-40B4-BE49-F238E27FC236}">
                <a16:creationId xmlns:a16="http://schemas.microsoft.com/office/drawing/2014/main" xmlns="" id="{65D05E4D-61AC-4F0C-839E-D4A6CD097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92" y="0"/>
            <a:ext cx="2949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91" y="6165302"/>
            <a:ext cx="2160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1634" y="6282077"/>
            <a:ext cx="6346071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defRPr/>
            </a:pPr>
            <a:r>
              <a:rPr lang="ru-RU" sz="12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Источник: </a:t>
            </a:r>
            <a:r>
              <a:rPr lang="ru-RU" sz="1200" b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Президиум РАН : </a:t>
            </a:r>
            <a:r>
              <a:rPr lang="ru-RU" sz="12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Каталог журналов. </a:t>
            </a: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Elibrary.ru, </a:t>
            </a:r>
            <a:r>
              <a:rPr lang="en-US" sz="1200" b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</a:t>
            </a:r>
            <a:r>
              <a:rPr lang="ru-RU" sz="12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1200" b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&lt;http://www.ras.ru/FStorage/Download.aspx?id=cfd12f8b-ecfb-43a5-b41b-c9a447911270&gt;</a:t>
            </a:r>
            <a:endParaRPr lang="ru-RU" sz="12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" y="1224628"/>
            <a:ext cx="8848758" cy="479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5496" y="-27384"/>
            <a:ext cx="8742416" cy="123110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defRPr sz="2600" b="1" i="0">
                <a:solidFill>
                  <a:srgbClr val="0E2B4C"/>
                </a:solidFill>
                <a:latin typeface="Formular"/>
                <a:ea typeface="+mj-ea"/>
                <a:cs typeface="Formular"/>
              </a:defRPr>
            </a:lvl1pPr>
          </a:lstStyle>
          <a:p>
            <a:pPr marL="108000">
              <a:buClr>
                <a:srgbClr val="FF6600"/>
              </a:buClr>
            </a:pPr>
            <a:r>
              <a:rPr lang="ru-RU" altLang="ru-RU" sz="4000" b="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Издания, нарушающие принципы академической и издательской этики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1178" y="1122544"/>
            <a:ext cx="8654627" cy="5606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ts val="3506"/>
              </a:lnSpc>
              <a:buClr>
                <a:srgbClr val="000099"/>
              </a:buClr>
              <a:defRPr/>
            </a:pPr>
            <a:r>
              <a:rPr lang="ru-RU" sz="2052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Основные нарушения академической этики:</a:t>
            </a:r>
          </a:p>
          <a:p>
            <a:pPr marL="293214" indent="-293214" eaLnBrk="1" hangingPunct="1">
              <a:lnSpc>
                <a:spcPts val="3100"/>
              </a:lnSpc>
              <a:buClr>
                <a:srgbClr val="000099"/>
              </a:buClr>
              <a:buFont typeface="+mj-lt"/>
              <a:buAutoNum type="arabicPeriod"/>
              <a:defRPr/>
            </a:pPr>
            <a:r>
              <a:rPr lang="ru-RU" sz="1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Отсутствие рецензирования в издании или некачественное рецензирование в издании.</a:t>
            </a:r>
          </a:p>
          <a:p>
            <a:pPr marL="293214" indent="-293214" eaLnBrk="1" hangingPunct="1">
              <a:lnSpc>
                <a:spcPts val="3100"/>
              </a:lnSpc>
              <a:buClr>
                <a:srgbClr val="000099"/>
              </a:buClr>
              <a:buFont typeface="+mj-lt"/>
              <a:buAutoNum type="arabicPeriod"/>
              <a:defRPr/>
            </a:pPr>
            <a:r>
              <a:rPr lang="ru-RU" sz="1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Публикация непроверенных данных.</a:t>
            </a:r>
          </a:p>
          <a:p>
            <a:pPr marL="293214" indent="-293214" eaLnBrk="1" hangingPunct="1">
              <a:lnSpc>
                <a:spcPts val="3100"/>
              </a:lnSpc>
              <a:buClr>
                <a:srgbClr val="000099"/>
              </a:buClr>
              <a:buFont typeface="+mj-lt"/>
              <a:buAutoNum type="arabicPeriod"/>
              <a:defRPr/>
            </a:pPr>
            <a:r>
              <a:rPr lang="ru-RU" sz="1800" b="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Плагиаризмы</a:t>
            </a:r>
            <a:r>
              <a:rPr lang="ru-RU" sz="1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неправомерные заимствования</a:t>
            </a:r>
            <a:r>
              <a:rPr lang="ru-RU" sz="16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lnSpc>
                <a:spcPts val="3506"/>
              </a:lnSpc>
              <a:spcBef>
                <a:spcPts val="513"/>
              </a:spcBef>
              <a:buClr>
                <a:srgbClr val="FF6600"/>
              </a:buClr>
              <a:defRPr/>
            </a:pPr>
            <a:r>
              <a:rPr lang="ru-RU" sz="2052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Основные нарушения издательской этики (недобросовестные практики):</a:t>
            </a:r>
          </a:p>
          <a:p>
            <a:pPr marL="293214" indent="-293214" eaLnBrk="1" hangingPunct="1">
              <a:lnSpc>
                <a:spcPts val="3300"/>
              </a:lnSpc>
              <a:buClr>
                <a:srgbClr val="000099"/>
              </a:buClr>
              <a:buFont typeface="+mj-lt"/>
              <a:buAutoNum type="arabicPeriod"/>
              <a:defRPr/>
            </a:pPr>
            <a:r>
              <a:rPr lang="ru-RU" sz="1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Необоснованное увеличение годового объема публикаций в издании.</a:t>
            </a:r>
          </a:p>
          <a:p>
            <a:pPr marL="293214" indent="-293214" eaLnBrk="1" hangingPunct="1">
              <a:lnSpc>
                <a:spcPts val="3300"/>
              </a:lnSpc>
              <a:buClr>
                <a:srgbClr val="000099"/>
              </a:buClr>
              <a:buFont typeface="+mj-lt"/>
              <a:buAutoNum type="arabicPeriod"/>
              <a:defRPr/>
            </a:pPr>
            <a:r>
              <a:rPr lang="ru-RU" sz="1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Построение договорных сетей взаимного цитирования.</a:t>
            </a:r>
          </a:p>
          <a:p>
            <a:pPr marL="293214" indent="-293214">
              <a:lnSpc>
                <a:spcPts val="3300"/>
              </a:lnSpc>
              <a:buClr>
                <a:srgbClr val="000099"/>
              </a:buClr>
              <a:buFont typeface="+mj-lt"/>
              <a:buAutoNum type="arabicPeriod"/>
              <a:defRPr/>
            </a:pPr>
            <a:r>
              <a:rPr lang="ru-RU" sz="1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Чрезмерное </a:t>
            </a:r>
            <a:r>
              <a:rPr lang="ru-RU" sz="1800" b="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автоцитирование</a:t>
            </a:r>
            <a:r>
              <a:rPr lang="ru-RU" sz="1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журнала и </a:t>
            </a:r>
            <a:r>
              <a:rPr lang="ru-RU" sz="1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авторское </a:t>
            </a:r>
            <a:r>
              <a:rPr lang="ru-RU" sz="1800" b="0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самоцитирование</a:t>
            </a:r>
            <a:r>
              <a:rPr lang="ru-RU" sz="18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журнале.</a:t>
            </a:r>
            <a:endParaRPr lang="ru-RU" sz="1800" b="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3214" indent="-293214" eaLnBrk="1" hangingPunct="1">
              <a:lnSpc>
                <a:spcPts val="3300"/>
              </a:lnSpc>
              <a:buClr>
                <a:srgbClr val="000099"/>
              </a:buClr>
              <a:buFont typeface="+mj-lt"/>
              <a:buAutoNum type="arabicPeriod"/>
              <a:defRPr/>
            </a:pPr>
            <a:r>
              <a:rPr lang="ru-RU" sz="1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Множественные публикации с 100% </a:t>
            </a:r>
            <a:r>
              <a:rPr lang="ru-RU" sz="1800" b="0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автоплагиатом</a:t>
            </a:r>
            <a:r>
              <a:rPr lang="ru-RU" sz="18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b="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3214" indent="-293214" eaLnBrk="1" hangingPunct="1">
              <a:lnSpc>
                <a:spcPts val="3300"/>
              </a:lnSpc>
              <a:buClr>
                <a:srgbClr val="000099"/>
              </a:buClr>
              <a:buFont typeface="+mj-lt"/>
              <a:buAutoNum type="arabicPeriod"/>
              <a:defRPr/>
            </a:pPr>
            <a:r>
              <a:rPr lang="ru-RU" sz="18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Несуществующие </a:t>
            </a:r>
            <a:r>
              <a:rPr lang="ru-RU" sz="1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метаданные (например, включение автора, которого нет в авторском коллективе).</a:t>
            </a:r>
          </a:p>
          <a:p>
            <a:pPr marL="293214" indent="-293214" eaLnBrk="1" hangingPunct="1">
              <a:lnSpc>
                <a:spcPts val="3300"/>
              </a:lnSpc>
              <a:buClr>
                <a:srgbClr val="000099"/>
              </a:buClr>
              <a:buFont typeface="+mj-lt"/>
              <a:buAutoNum type="arabicPeriod"/>
              <a:defRPr/>
            </a:pPr>
            <a:r>
              <a:rPr lang="ru-RU" sz="18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Хронические </a:t>
            </a:r>
            <a:r>
              <a:rPr lang="ru-RU" sz="1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недопоставки метаданных в РИНЦ</a:t>
            </a:r>
            <a:r>
              <a:rPr lang="ru-RU" sz="18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Picture 5" descr="present_right">
            <a:extLst>
              <a:ext uri="{FF2B5EF4-FFF2-40B4-BE49-F238E27FC236}">
                <a16:creationId xmlns:a16="http://schemas.microsoft.com/office/drawing/2014/main" xmlns="" id="{65D05E4D-61AC-4F0C-839E-D4A6CD097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92" y="0"/>
            <a:ext cx="2949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179932"/>
            <a:ext cx="2160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14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resent_right">
            <a:extLst>
              <a:ext uri="{FF2B5EF4-FFF2-40B4-BE49-F238E27FC236}">
                <a16:creationId xmlns:a16="http://schemas.microsoft.com/office/drawing/2014/main" xmlns="" id="{65D05E4D-61AC-4F0C-839E-D4A6CD097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515" y="0"/>
            <a:ext cx="2949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91785161"/>
              </p:ext>
            </p:extLst>
          </p:nvPr>
        </p:nvGraphicFramePr>
        <p:xfrm>
          <a:off x="179512" y="908720"/>
          <a:ext cx="8466669" cy="5805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-12813" y="-16260"/>
            <a:ext cx="9049309" cy="721927"/>
          </a:xfrm>
          <a:noFill/>
        </p:spPr>
        <p:txBody>
          <a:bodyPr anchor="t"/>
          <a:lstStyle/>
          <a:p>
            <a:pPr algn="l"/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Elibrary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РИНЦ-ядро РИНЦ: что </a:t>
            </a:r>
            <a:r>
              <a:rPr lang="ru-RU" sz="4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это?</a:t>
            </a:r>
            <a:r>
              <a:rPr lang="ru-RU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000" b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18" y="6156069"/>
            <a:ext cx="2160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8006" y="6581643"/>
            <a:ext cx="5692719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defRPr/>
            </a:pPr>
            <a:r>
              <a:rPr lang="ru-RU" sz="12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Источник: РИНЦ: Каталог журналов. </a:t>
            </a: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Elibrary.ru, </a:t>
            </a:r>
            <a:r>
              <a:rPr lang="en-US" sz="1200" b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</a:t>
            </a:r>
            <a:r>
              <a:rPr lang="ru-RU" sz="1200" b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&lt;https://elibrary.ru/titles.asp&gt;</a:t>
            </a:r>
            <a:endParaRPr lang="ru-RU" sz="12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5658661" y="6165304"/>
            <a:ext cx="2133600" cy="476250"/>
          </a:xfrm>
        </p:spPr>
        <p:txBody>
          <a:bodyPr/>
          <a:lstStyle/>
          <a:p>
            <a:fld id="{37AFA958-A32B-4CA9-B405-F578BF19CAF8}" type="slidenum">
              <a:rPr lang="ru-RU" altLang="ru-RU" smtClean="0"/>
              <a:pPr/>
              <a:t>19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3821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46" y="44624"/>
            <a:ext cx="61562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Повестка дня</a:t>
            </a:r>
            <a:endParaRPr lang="ru-RU" sz="5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5" descr="present_right">
            <a:extLst>
              <a:ext uri="{FF2B5EF4-FFF2-40B4-BE49-F238E27FC236}">
                <a16:creationId xmlns:a16="http://schemas.microsoft.com/office/drawing/2014/main" xmlns="" id="{65D05E4D-61AC-4F0C-839E-D4A6CD097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515" y="205412"/>
            <a:ext cx="294908" cy="646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resent_right">
            <a:extLst>
              <a:ext uri="{FF2B5EF4-FFF2-40B4-BE49-F238E27FC236}">
                <a16:creationId xmlns="" xmlns:a16="http://schemas.microsoft.com/office/drawing/2014/main" id="{65D05E4D-61AC-4F0C-839E-D4A6CD097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92" y="0"/>
            <a:ext cx="2949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91" y="6165302"/>
            <a:ext cx="2160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9053" y="1075447"/>
            <a:ext cx="8464323" cy="5089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ts val="43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320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 такое </a:t>
            </a:r>
            <a:r>
              <a:rPr lang="en-US" sz="320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RSCI</a:t>
            </a:r>
            <a:r>
              <a:rPr lang="ru-RU" sz="320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457200" indent="-457200">
              <a:lnSpc>
                <a:spcPts val="43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Критерии вхождения журналов в </a:t>
            </a:r>
            <a:r>
              <a:rPr lang="en-US" sz="28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RSCI</a:t>
            </a:r>
            <a:r>
              <a:rPr lang="ru-RU" sz="28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lnSpc>
                <a:spcPts val="43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Отличие </a:t>
            </a:r>
            <a:r>
              <a:rPr lang="en-US" sz="28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RSCI</a:t>
            </a:r>
            <a:r>
              <a:rPr lang="ru-RU" sz="28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от других аналогичных баз данных (от индексов научного цитирования).</a:t>
            </a:r>
          </a:p>
          <a:p>
            <a:pPr>
              <a:lnSpc>
                <a:spcPts val="43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20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Процедура публикации материалов в журналах </a:t>
            </a:r>
            <a:r>
              <a:rPr lang="en-US" sz="320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RSCI.</a:t>
            </a:r>
          </a:p>
          <a:p>
            <a:pPr>
              <a:lnSpc>
                <a:spcPts val="43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20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Какие изменения произойдут с </a:t>
            </a:r>
            <a:r>
              <a:rPr lang="ru-RU" sz="3200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наукометрическими</a:t>
            </a:r>
            <a:r>
              <a:rPr lang="ru-RU" sz="320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базами в 2022 году.</a:t>
            </a:r>
            <a:endParaRPr lang="ru-RU" sz="4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16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24092" y="44624"/>
            <a:ext cx="8846514" cy="61555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lvl1pPr>
              <a:defRPr sz="2600" b="1" i="0">
                <a:solidFill>
                  <a:srgbClr val="0E2B4C"/>
                </a:solidFill>
                <a:latin typeface="Formular"/>
                <a:ea typeface="+mj-ea"/>
                <a:cs typeface="Formular"/>
              </a:defRPr>
            </a:lvl1pPr>
          </a:lstStyle>
          <a:p>
            <a:pPr marL="180000">
              <a:buClr>
                <a:srgbClr val="FF6600"/>
              </a:buClr>
            </a:pPr>
            <a:r>
              <a:rPr lang="ru-RU" altLang="ru-RU" sz="40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Ядро РИНЦ</a:t>
            </a:r>
            <a:r>
              <a:rPr lang="ru-RU" altLang="ru-RU" sz="40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Расшифровка </a:t>
            </a:r>
            <a:r>
              <a:rPr lang="ru-RU" altLang="ru-RU" sz="40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понятий</a:t>
            </a:r>
            <a:endParaRPr lang="ru-RU" altLang="ru-RU" sz="4000" b="0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5" descr="present_right">
            <a:extLst>
              <a:ext uri="{FF2B5EF4-FFF2-40B4-BE49-F238E27FC236}">
                <a16:creationId xmlns:a16="http://schemas.microsoft.com/office/drawing/2014/main" xmlns="" id="{65D05E4D-61AC-4F0C-839E-D4A6CD097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515" y="0"/>
            <a:ext cx="2949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141">
            <a:extLst>
              <a:ext uri="{FF2B5EF4-FFF2-40B4-BE49-F238E27FC236}">
                <a16:creationId xmlns="" xmlns:a16="http://schemas.microsoft.com/office/drawing/2014/main" id="{AFFB71BF-1596-42D1-9D9A-9A474388435E}"/>
              </a:ext>
            </a:extLst>
          </p:cNvPr>
          <p:cNvSpPr txBox="1">
            <a:spLocks/>
          </p:cNvSpPr>
          <p:nvPr/>
        </p:nvSpPr>
        <p:spPr bwMode="auto">
          <a:xfrm>
            <a:off x="136435" y="745566"/>
            <a:ext cx="8542125" cy="541050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78205" tIns="78205" rIns="78205" bIns="78205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914400" indent="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371600" indent="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1828800" indent="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286000" indent="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743200" indent="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200400" indent="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657600" indent="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07944" indent="-400327" algn="l">
              <a:lnSpc>
                <a:spcPts val="2800"/>
              </a:lnSpc>
              <a:spcBef>
                <a:spcPts val="1131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q"/>
            </a:pPr>
            <a:r>
              <a:rPr lang="ru-RU" sz="2400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Массив </a:t>
            </a:r>
            <a:r>
              <a:rPr lang="en-US" sz="2400" kern="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eLIBRARY</a:t>
            </a:r>
            <a:r>
              <a:rPr lang="ru-RU" sz="2400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.</a:t>
            </a:r>
            <a:r>
              <a:rPr lang="en-US" sz="2400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RU</a:t>
            </a:r>
            <a:endParaRPr lang="ru-RU" sz="2400" kern="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2000" b="0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Все источники информации о науке и образовании (научные, научно-популярные, информационные, художественные</a:t>
            </a:r>
            <a:r>
              <a:rPr lang="ru-RU" sz="2400" b="0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).</a:t>
            </a:r>
          </a:p>
          <a:p>
            <a:pPr marL="307944" indent="-400327" algn="l">
              <a:lnSpc>
                <a:spcPts val="2800"/>
              </a:lnSpc>
              <a:spcBef>
                <a:spcPts val="12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q"/>
            </a:pPr>
            <a:r>
              <a:rPr lang="ru-RU" sz="2400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Массив РИНЦ</a:t>
            </a:r>
          </a:p>
          <a:p>
            <a:pPr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2000" b="0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Научные источники информации = научные публикации = рецензируемые публикации</a:t>
            </a:r>
          </a:p>
          <a:p>
            <a:pPr marL="307944" indent="-400327" algn="l">
              <a:lnSpc>
                <a:spcPts val="2800"/>
              </a:lnSpc>
              <a:spcBef>
                <a:spcPts val="12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q"/>
            </a:pPr>
            <a:r>
              <a:rPr lang="ru-RU" sz="2400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Массив «Ядро</a:t>
            </a:r>
            <a:r>
              <a:rPr lang="en-US" sz="2400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ru-RU" sz="2400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РИНЦ»</a:t>
            </a:r>
          </a:p>
          <a:p>
            <a:pPr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2000" b="0" kern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Публикации в изданиях </a:t>
            </a:r>
            <a:r>
              <a:rPr lang="en-US" sz="2000" b="0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Russian Science Citation Index </a:t>
            </a:r>
            <a:r>
              <a:rPr lang="ru-RU" sz="2000" b="0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+ </a:t>
            </a:r>
            <a:endParaRPr lang="en-US" sz="2000" b="0" kern="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2000" b="0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+ Публикации в изданиях </a:t>
            </a:r>
            <a:r>
              <a:rPr lang="en-US" sz="2000" b="0" kern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Web </a:t>
            </a:r>
            <a:r>
              <a:rPr lang="en-US" sz="2000" b="0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of Science Core Collection </a:t>
            </a:r>
            <a:r>
              <a:rPr lang="ru-RU" sz="2000" b="0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+ </a:t>
            </a:r>
            <a:endParaRPr lang="en-US" sz="2000" b="0" kern="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2000" b="0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+ Публикации в изданиях </a:t>
            </a:r>
            <a:r>
              <a:rPr lang="en-US" sz="2000" b="0" kern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Scopus</a:t>
            </a:r>
            <a:endParaRPr lang="ru-RU" sz="1800" b="0" kern="0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7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851" y="6156069"/>
            <a:ext cx="2160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6435" y="5007560"/>
            <a:ext cx="9004987" cy="1423146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902"/>
              </a:lnSpc>
            </a:pPr>
            <a:r>
              <a:rPr lang="ru-RU" sz="2052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Массив «Ядро</a:t>
            </a:r>
            <a:r>
              <a:rPr lang="en-US" sz="2052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ru-RU" sz="2052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РИНЦ»</a:t>
            </a:r>
            <a:r>
              <a:rPr lang="en-US" sz="2052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- </a:t>
            </a:r>
            <a:r>
              <a:rPr lang="ru-RU" sz="2052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	база </a:t>
            </a:r>
            <a:r>
              <a:rPr lang="ru-RU" sz="2052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данных, </a:t>
            </a:r>
            <a:r>
              <a:rPr lang="ru-RU" sz="2052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</a:p>
          <a:p>
            <a:pPr>
              <a:lnSpc>
                <a:spcPts val="2902"/>
              </a:lnSpc>
            </a:pPr>
            <a:r>
              <a:rPr lang="ru-RU" sz="2052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			НЕ</a:t>
            </a:r>
            <a:r>
              <a:rPr lang="ru-RU" sz="2052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ru-RU" sz="2052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список/каталог </a:t>
            </a:r>
            <a:r>
              <a:rPr lang="ru-RU" sz="2052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журналов, </a:t>
            </a:r>
            <a:endParaRPr lang="ru-RU" sz="2052" kern="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>
              <a:lnSpc>
                <a:spcPts val="2902"/>
              </a:lnSpc>
            </a:pPr>
            <a:r>
              <a:rPr lang="ru-RU" sz="2052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	</a:t>
            </a:r>
            <a:r>
              <a:rPr lang="ru-RU" sz="2052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		</a:t>
            </a:r>
            <a:r>
              <a:rPr lang="ru-RU" sz="2052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виртуальный </a:t>
            </a:r>
            <a:r>
              <a:rPr lang="ru-RU" sz="2052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массив </a:t>
            </a:r>
            <a:r>
              <a:rPr lang="ru-RU" sz="2052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журнальных 					публикаций.</a:t>
            </a:r>
            <a:endParaRPr lang="ru-RU" sz="2052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092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666166" cy="552786"/>
          </a:xfrm>
        </p:spPr>
        <p:txBody>
          <a:bodyPr/>
          <a:lstStyle/>
          <a:p>
            <a:pPr>
              <a:lnSpc>
                <a:spcPts val="3418"/>
              </a:lnSpc>
            </a:pPr>
            <a:r>
              <a:rPr lang="ru-RU" sz="3600" spc="-26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Критерии для </a:t>
            </a:r>
            <a:r>
              <a:rPr lang="en-US" sz="3600" spc="-26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spc="-26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оценки журналов в </a:t>
            </a:r>
            <a:r>
              <a:rPr lang="en-US" sz="3600" spc="-26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RSCI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0719" y="1052736"/>
            <a:ext cx="8666166" cy="5561799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300552" indent="-300552">
              <a:lnSpc>
                <a:spcPts val="2630"/>
              </a:lnSpc>
              <a:spcAft>
                <a:spcPts val="526"/>
              </a:spcAft>
              <a:buFont typeface="Wingdings" panose="05000000000000000000" pitchFamily="2" charset="2"/>
              <a:buChar char="§"/>
            </a:pPr>
            <a:r>
              <a:rPr lang="ru-RU" sz="1900" b="0" dirty="0">
                <a:solidFill>
                  <a:srgbClr val="000099"/>
                </a:solidFill>
                <a:latin typeface="Formular"/>
              </a:rPr>
              <a:t>Рассматриваются научные журналы, издаваемые в РФ в настоящее время. Возможно рассмотрение нероссийских изданий на русском языке.</a:t>
            </a:r>
          </a:p>
          <a:p>
            <a:pPr marL="300552" indent="-300552">
              <a:lnSpc>
                <a:spcPts val="2630"/>
              </a:lnSpc>
              <a:spcAft>
                <a:spcPts val="526"/>
              </a:spcAft>
              <a:buFont typeface="Wingdings" panose="05000000000000000000" pitchFamily="2" charset="2"/>
              <a:buChar char="§"/>
            </a:pPr>
            <a:r>
              <a:rPr lang="ru-RU" sz="1900" b="0" dirty="0">
                <a:solidFill>
                  <a:srgbClr val="000099"/>
                </a:solidFill>
                <a:latin typeface="Formular"/>
              </a:rPr>
              <a:t>Рассматриваются только </a:t>
            </a:r>
            <a:r>
              <a:rPr lang="ru-RU" sz="1900" b="0" dirty="0">
                <a:solidFill>
                  <a:srgbClr val="FF0000"/>
                </a:solidFill>
                <a:latin typeface="Formular"/>
              </a:rPr>
              <a:t>рецензируемые</a:t>
            </a:r>
            <a:r>
              <a:rPr lang="ru-RU" sz="1900" b="0" dirty="0">
                <a:solidFill>
                  <a:srgbClr val="000099"/>
                </a:solidFill>
                <a:latin typeface="Formular"/>
              </a:rPr>
              <a:t> журналы.</a:t>
            </a:r>
          </a:p>
          <a:p>
            <a:pPr marL="300552" indent="-300552">
              <a:lnSpc>
                <a:spcPts val="2630"/>
              </a:lnSpc>
              <a:spcAft>
                <a:spcPts val="526"/>
              </a:spcAft>
              <a:buFont typeface="Wingdings" panose="05000000000000000000" pitchFamily="2" charset="2"/>
              <a:buChar char="§"/>
            </a:pPr>
            <a:r>
              <a:rPr lang="ru-RU" sz="1900" b="0" dirty="0">
                <a:solidFill>
                  <a:srgbClr val="000099"/>
                </a:solidFill>
                <a:latin typeface="Formular"/>
              </a:rPr>
              <a:t>Не рассматриваются ежегодники, сборники трудов, реферативные, научно-популярные  журналы.</a:t>
            </a:r>
          </a:p>
          <a:p>
            <a:pPr marL="300552" indent="-300552">
              <a:lnSpc>
                <a:spcPts val="2630"/>
              </a:lnSpc>
              <a:spcAft>
                <a:spcPts val="526"/>
              </a:spcAft>
              <a:buFont typeface="Wingdings" panose="05000000000000000000" pitchFamily="2" charset="2"/>
              <a:buChar char="§"/>
            </a:pPr>
            <a:r>
              <a:rPr lang="ru-RU" sz="1900" b="0" dirty="0">
                <a:solidFill>
                  <a:srgbClr val="000099"/>
                </a:solidFill>
                <a:latin typeface="Formular"/>
              </a:rPr>
              <a:t>Не рассматриваются новые журналы, существующие менее 3 лет (отсутствие </a:t>
            </a:r>
            <a:r>
              <a:rPr lang="ru-RU" sz="1900" b="0" dirty="0" err="1">
                <a:solidFill>
                  <a:srgbClr val="000099"/>
                </a:solidFill>
                <a:latin typeface="Formular"/>
              </a:rPr>
              <a:t>библиометрических</a:t>
            </a:r>
            <a:r>
              <a:rPr lang="ru-RU" sz="1900" b="0" dirty="0">
                <a:solidFill>
                  <a:srgbClr val="000099"/>
                </a:solidFill>
                <a:latin typeface="Formular"/>
              </a:rPr>
              <a:t> показателей).</a:t>
            </a:r>
          </a:p>
          <a:p>
            <a:pPr marL="300552" indent="-300552">
              <a:lnSpc>
                <a:spcPts val="2630"/>
              </a:lnSpc>
              <a:spcAft>
                <a:spcPts val="526"/>
              </a:spcAft>
              <a:buFont typeface="Wingdings" panose="05000000000000000000" pitchFamily="2" charset="2"/>
              <a:buChar char="§"/>
            </a:pPr>
            <a:r>
              <a:rPr lang="ru-RU" sz="1900" b="0" dirty="0">
                <a:solidFill>
                  <a:srgbClr val="000099"/>
                </a:solidFill>
                <a:latin typeface="Formular"/>
              </a:rPr>
              <a:t>Качественный состав публикаций (соответствие содержания тематике и уровню журнала). </a:t>
            </a:r>
          </a:p>
          <a:p>
            <a:pPr marL="300552" indent="-300552">
              <a:lnSpc>
                <a:spcPts val="2630"/>
              </a:lnSpc>
              <a:spcAft>
                <a:spcPts val="526"/>
              </a:spcAft>
              <a:buFont typeface="Wingdings" panose="05000000000000000000" pitchFamily="2" charset="2"/>
              <a:buChar char="§"/>
            </a:pPr>
            <a:r>
              <a:rPr lang="ru-RU" sz="1900" b="0" dirty="0">
                <a:solidFill>
                  <a:srgbClr val="000099"/>
                </a:solidFill>
                <a:latin typeface="Formular"/>
              </a:rPr>
              <a:t>Качественный состав редколлегии (реальные ученые, «не-свадебные генералы»).</a:t>
            </a:r>
          </a:p>
          <a:p>
            <a:pPr marL="300552" indent="-300552">
              <a:lnSpc>
                <a:spcPts val="2630"/>
              </a:lnSpc>
              <a:spcAft>
                <a:spcPts val="526"/>
              </a:spcAft>
              <a:buFont typeface="Wingdings" panose="05000000000000000000" pitchFamily="2" charset="2"/>
              <a:buChar char="§"/>
            </a:pPr>
            <a:r>
              <a:rPr lang="ru-RU" sz="1900" b="0" dirty="0">
                <a:solidFill>
                  <a:srgbClr val="000099"/>
                </a:solidFill>
                <a:latin typeface="Formular"/>
              </a:rPr>
              <a:t>Качественный состав авторов (географический охват).</a:t>
            </a:r>
          </a:p>
          <a:p>
            <a:pPr marL="300552" indent="-300552">
              <a:lnSpc>
                <a:spcPts val="2630"/>
              </a:lnSpc>
              <a:spcAft>
                <a:spcPts val="526"/>
              </a:spcAft>
              <a:buFont typeface="Wingdings" panose="05000000000000000000" pitchFamily="2" charset="2"/>
              <a:buChar char="§"/>
            </a:pPr>
            <a:r>
              <a:rPr lang="ru-RU" sz="1900" b="0" dirty="0">
                <a:solidFill>
                  <a:srgbClr val="000099"/>
                </a:solidFill>
                <a:latin typeface="Formular"/>
              </a:rPr>
              <a:t>Соответствие заявленным периодичности и объему журнала.</a:t>
            </a:r>
          </a:p>
          <a:p>
            <a:pPr marL="300552" indent="-300552">
              <a:lnSpc>
                <a:spcPts val="2630"/>
              </a:lnSpc>
              <a:spcAft>
                <a:spcPts val="526"/>
              </a:spcAft>
              <a:buFont typeface="Wingdings" panose="05000000000000000000" pitchFamily="2" charset="2"/>
              <a:buChar char="§"/>
            </a:pPr>
            <a:r>
              <a:rPr lang="ru-RU" sz="1900" b="0" dirty="0">
                <a:solidFill>
                  <a:srgbClr val="000099"/>
                </a:solidFill>
                <a:latin typeface="Formular"/>
              </a:rPr>
              <a:t>Наличие и доступность метаданных на английском языке.</a:t>
            </a:r>
          </a:p>
          <a:p>
            <a:pPr marL="300552" indent="-300552">
              <a:lnSpc>
                <a:spcPts val="2630"/>
              </a:lnSpc>
              <a:spcAft>
                <a:spcPts val="526"/>
              </a:spcAft>
              <a:buFont typeface="Wingdings" panose="05000000000000000000" pitchFamily="2" charset="2"/>
              <a:buChar char="§"/>
            </a:pPr>
            <a:r>
              <a:rPr lang="en-US" sz="1900" b="0" dirty="0">
                <a:solidFill>
                  <a:srgbClr val="000099"/>
                </a:solidFill>
                <a:latin typeface="Formular"/>
              </a:rPr>
              <a:t>DOI</a:t>
            </a:r>
            <a:r>
              <a:rPr lang="ru-RU" sz="1900" b="0" dirty="0">
                <a:solidFill>
                  <a:srgbClr val="000099"/>
                </a:solidFill>
                <a:latin typeface="Formular"/>
              </a:rPr>
              <a:t>-коды от </a:t>
            </a:r>
            <a:r>
              <a:rPr lang="en-US" sz="1900" b="0" dirty="0" err="1">
                <a:solidFill>
                  <a:srgbClr val="000099"/>
                </a:solidFill>
                <a:latin typeface="Formular"/>
              </a:rPr>
              <a:t>CrossRef</a:t>
            </a:r>
            <a:r>
              <a:rPr lang="en-US" sz="1900" b="0" dirty="0">
                <a:solidFill>
                  <a:srgbClr val="000099"/>
                </a:solidFill>
                <a:latin typeface="Formular"/>
              </a:rPr>
              <a:t>.</a:t>
            </a:r>
            <a:endParaRPr lang="ru-RU" sz="1900" b="0" dirty="0">
              <a:solidFill>
                <a:srgbClr val="000099"/>
              </a:solidFill>
              <a:latin typeface="Formular"/>
            </a:endParaRPr>
          </a:p>
        </p:txBody>
      </p:sp>
    </p:spTree>
    <p:extLst>
      <p:ext uri="{BB962C8B-B14F-4D97-AF65-F5344CB8AC3E}">
        <p14:creationId xmlns:p14="http://schemas.microsoft.com/office/powerpoint/2010/main" val="2873605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692" y="250481"/>
            <a:ext cx="8850804" cy="453525"/>
          </a:xfrm>
        </p:spPr>
        <p:txBody>
          <a:bodyPr/>
          <a:lstStyle/>
          <a:p>
            <a:pPr marL="11132" marR="580510">
              <a:lnSpc>
                <a:spcPts val="3418"/>
              </a:lnSpc>
              <a:spcAft>
                <a:spcPts val="1052"/>
              </a:spcAft>
              <a:tabLst>
                <a:tab pos="165860" algn="l"/>
              </a:tabLst>
            </a:pP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Как издание может попасть в 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RSCI</a:t>
            </a:r>
            <a:endParaRPr lang="en-US" sz="3200" b="1" spc="-26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A792A14-9256-4EF9-AE50-76A705B80024}"/>
              </a:ext>
            </a:extLst>
          </p:cNvPr>
          <p:cNvSpPr/>
          <p:nvPr/>
        </p:nvSpPr>
        <p:spPr>
          <a:xfrm>
            <a:off x="185692" y="719857"/>
            <a:ext cx="8731325" cy="5933174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marL="441931" indent="-441931">
              <a:lnSpc>
                <a:spcPts val="2717"/>
              </a:lnSpc>
              <a:buClr>
                <a:srgbClr val="FF6600"/>
              </a:buClr>
              <a:buFont typeface="+mj-lt"/>
              <a:buAutoNum type="arabicPeriod"/>
            </a:pPr>
            <a:r>
              <a:rPr lang="ru-RU" sz="1800" b="0" dirty="0">
                <a:solidFill>
                  <a:srgbClr val="000099"/>
                </a:solidFill>
                <a:latin typeface="Formular"/>
              </a:rPr>
              <a:t>Расширенный мониторинг качества журналов РИНЦ.</a:t>
            </a:r>
          </a:p>
          <a:p>
            <a:pPr>
              <a:lnSpc>
                <a:spcPts val="2717"/>
              </a:lnSpc>
              <a:buClr>
                <a:srgbClr val="FF6600"/>
              </a:buClr>
            </a:pPr>
            <a:r>
              <a:rPr lang="ru-RU" sz="1800" b="0" dirty="0">
                <a:solidFill>
                  <a:srgbClr val="000099"/>
                </a:solidFill>
                <a:latin typeface="Formular"/>
              </a:rPr>
              <a:t>Проводится один раз в три года. Организуется Рабочей группой. Методология отбора утверждается Рабочей группой по согласованию с Тематическими советами, Группой по мониторингу и компаний </a:t>
            </a:r>
            <a:r>
              <a:rPr lang="en-US" sz="1800" b="0" dirty="0" err="1">
                <a:solidFill>
                  <a:srgbClr val="000099"/>
                </a:solidFill>
                <a:latin typeface="Formular"/>
              </a:rPr>
              <a:t>Clarivate</a:t>
            </a:r>
            <a:r>
              <a:rPr lang="en-US" sz="1800" b="0" dirty="0">
                <a:solidFill>
                  <a:srgbClr val="000099"/>
                </a:solidFill>
                <a:latin typeface="Formular"/>
              </a:rPr>
              <a:t> Analytics.</a:t>
            </a:r>
          </a:p>
          <a:p>
            <a:pPr>
              <a:lnSpc>
                <a:spcPts val="2717"/>
              </a:lnSpc>
              <a:buClr>
                <a:srgbClr val="FF6600"/>
              </a:buClr>
            </a:pPr>
            <a:r>
              <a:rPr lang="ru-RU" sz="1800" b="0" dirty="0">
                <a:solidFill>
                  <a:srgbClr val="000099"/>
                </a:solidFill>
                <a:latin typeface="Formular"/>
              </a:rPr>
              <a:t>Включает следующие процедуры:</a:t>
            </a:r>
          </a:p>
          <a:p>
            <a:pPr marL="556764" indent="-276207">
              <a:lnSpc>
                <a:spcPts val="2717"/>
              </a:lnSpc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rgbClr val="000099"/>
                </a:solidFill>
                <a:latin typeface="Formular"/>
              </a:rPr>
              <a:t>Комплексный количественный анализ</a:t>
            </a:r>
          </a:p>
          <a:p>
            <a:pPr marL="556764" indent="-276207">
              <a:lnSpc>
                <a:spcPts val="2717"/>
              </a:lnSpc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rgbClr val="000099"/>
                </a:solidFill>
                <a:latin typeface="Formular"/>
              </a:rPr>
              <a:t>Общественная экспертиза</a:t>
            </a:r>
          </a:p>
          <a:p>
            <a:pPr marL="556764" indent="-276207">
              <a:lnSpc>
                <a:spcPts val="2717"/>
              </a:lnSpc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rgbClr val="000099"/>
                </a:solidFill>
                <a:latin typeface="Formular"/>
              </a:rPr>
              <a:t>Экспертная оценка Тематического совета</a:t>
            </a:r>
          </a:p>
          <a:p>
            <a:pPr marL="556764" indent="-276207">
              <a:lnSpc>
                <a:spcPts val="2717"/>
              </a:lnSpc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rgbClr val="000099"/>
                </a:solidFill>
                <a:latin typeface="Formular"/>
              </a:rPr>
              <a:t>Итоговая оценка Рабочей группы.</a:t>
            </a:r>
          </a:p>
          <a:p>
            <a:pPr marL="441931" indent="-441931">
              <a:lnSpc>
                <a:spcPts val="2717"/>
              </a:lnSpc>
              <a:buClr>
                <a:srgbClr val="FF6600"/>
              </a:buClr>
              <a:buFont typeface="+mj-lt"/>
              <a:buAutoNum type="arabicPeriod" startAt="2"/>
            </a:pPr>
            <a:r>
              <a:rPr lang="ru-RU" sz="1800" b="0" dirty="0">
                <a:solidFill>
                  <a:srgbClr val="000099"/>
                </a:solidFill>
                <a:latin typeface="Formular"/>
              </a:rPr>
              <a:t>Инициативная заявка от Правообладателя на издание.</a:t>
            </a:r>
          </a:p>
          <a:p>
            <a:pPr>
              <a:lnSpc>
                <a:spcPts val="2717"/>
              </a:lnSpc>
              <a:buClr>
                <a:srgbClr val="FF6600"/>
              </a:buClr>
            </a:pPr>
            <a:r>
              <a:rPr lang="ru-RU" sz="1800" b="0" dirty="0">
                <a:solidFill>
                  <a:srgbClr val="000099"/>
                </a:solidFill>
                <a:latin typeface="Formular"/>
              </a:rPr>
              <a:t>Включает следующие процедуры:</a:t>
            </a:r>
          </a:p>
          <a:p>
            <a:pPr marL="556764" indent="-276207">
              <a:lnSpc>
                <a:spcPts val="2717"/>
              </a:lnSpc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rgbClr val="000099"/>
                </a:solidFill>
                <a:latin typeface="Formular"/>
              </a:rPr>
              <a:t>Анализ на соответствие базовым требованиям</a:t>
            </a:r>
          </a:p>
          <a:p>
            <a:pPr marL="556764" indent="-276207">
              <a:lnSpc>
                <a:spcPts val="2717"/>
              </a:lnSpc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rgbClr val="000099"/>
                </a:solidFill>
                <a:latin typeface="Formular"/>
              </a:rPr>
              <a:t>Комплексный количественный анализ</a:t>
            </a:r>
          </a:p>
          <a:p>
            <a:pPr marL="556764" indent="-276207">
              <a:lnSpc>
                <a:spcPts val="2717"/>
              </a:lnSpc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rgbClr val="000099"/>
                </a:solidFill>
                <a:latin typeface="Formular"/>
              </a:rPr>
              <a:t>Экспертная оценка Тематического совета</a:t>
            </a:r>
          </a:p>
          <a:p>
            <a:pPr marL="556764" indent="-276207">
              <a:lnSpc>
                <a:spcPts val="2717"/>
              </a:lnSpc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rgbClr val="000099"/>
                </a:solidFill>
                <a:latin typeface="Formular"/>
              </a:rPr>
              <a:t>Итоговая оценка Рабочей группы</a:t>
            </a:r>
          </a:p>
          <a:p>
            <a:pPr>
              <a:lnSpc>
                <a:spcPts val="2717"/>
              </a:lnSpc>
              <a:buClr>
                <a:srgbClr val="FF6600"/>
              </a:buClr>
            </a:pPr>
            <a:r>
              <a:rPr lang="ru-RU" sz="1800" b="0" dirty="0">
                <a:solidFill>
                  <a:srgbClr val="000099"/>
                </a:solidFill>
                <a:latin typeface="Formular"/>
              </a:rPr>
              <a:t>В случае отрицательного решения на издание накладывается эмбарго на оценку в течение последующих 3 лет после решения Рабочей группы.</a:t>
            </a:r>
          </a:p>
        </p:txBody>
      </p:sp>
    </p:spTree>
    <p:extLst>
      <p:ext uri="{BB962C8B-B14F-4D97-AF65-F5344CB8AC3E}">
        <p14:creationId xmlns:p14="http://schemas.microsoft.com/office/powerpoint/2010/main" val="1631876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206338" y="112285"/>
            <a:ext cx="8567070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defRPr sz="2600" b="1" i="0">
                <a:solidFill>
                  <a:srgbClr val="0E2B4C"/>
                </a:solidFill>
                <a:latin typeface="Formular"/>
                <a:ea typeface="+mj-ea"/>
                <a:cs typeface="Formular"/>
              </a:defRPr>
            </a:lvl1pPr>
          </a:lstStyle>
          <a:p>
            <a:r>
              <a:rPr lang="ru-RU" sz="3200" dirty="0">
                <a:solidFill>
                  <a:srgbClr val="FF0000"/>
                </a:solidFill>
              </a:rPr>
              <a:t>Какой журнал может попасть в </a:t>
            </a:r>
            <a:r>
              <a:rPr lang="en-US" sz="3200" dirty="0">
                <a:solidFill>
                  <a:srgbClr val="FF0000"/>
                </a:solidFill>
              </a:rPr>
              <a:t>RSCI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336656" y="1052736"/>
            <a:ext cx="8611867" cy="5202467"/>
          </a:xfrm>
          <a:prstGeom prst="rect">
            <a:avLst/>
          </a:prstGeom>
        </p:spPr>
        <p:txBody>
          <a:bodyPr vert="horz" wrap="square" lIns="0" tIns="46753" rIns="0" bIns="0" rtlCol="0">
            <a:spAutoFit/>
          </a:bodyPr>
          <a:lstStyle/>
          <a:p>
            <a:pPr marL="400736" indent="-400736">
              <a:lnSpc>
                <a:spcPts val="2367"/>
              </a:lnSpc>
              <a:spcBef>
                <a:spcPts val="526"/>
              </a:spcBef>
              <a:spcAft>
                <a:spcPts val="526"/>
              </a:spcAft>
              <a:buAutoNum type="arabicPeriod"/>
            </a:pPr>
            <a:r>
              <a:rPr lang="ru-RU" sz="1800" b="0" dirty="0">
                <a:solidFill>
                  <a:srgbClr val="000099"/>
                </a:solidFill>
                <a:latin typeface="Formular"/>
              </a:rPr>
              <a:t>Журнал индексируется в РИНЦ.</a:t>
            </a:r>
          </a:p>
          <a:p>
            <a:pPr marL="400736" indent="-400736">
              <a:lnSpc>
                <a:spcPts val="2367"/>
              </a:lnSpc>
              <a:spcBef>
                <a:spcPts val="526"/>
              </a:spcBef>
              <a:spcAft>
                <a:spcPts val="526"/>
              </a:spcAft>
              <a:buAutoNum type="arabicPeriod"/>
            </a:pPr>
            <a:r>
              <a:rPr lang="ru-RU" sz="1800" b="0" dirty="0">
                <a:solidFill>
                  <a:srgbClr val="000099"/>
                </a:solidFill>
                <a:latin typeface="Formular"/>
              </a:rPr>
              <a:t>Журнал рецензируемый, двойное слепое рецензирование.</a:t>
            </a:r>
          </a:p>
          <a:p>
            <a:pPr marL="400736" indent="-400736">
              <a:lnSpc>
                <a:spcPts val="2367"/>
              </a:lnSpc>
              <a:spcBef>
                <a:spcPts val="526"/>
              </a:spcBef>
              <a:spcAft>
                <a:spcPts val="526"/>
              </a:spcAft>
              <a:buAutoNum type="arabicPeriod"/>
            </a:pPr>
            <a:r>
              <a:rPr lang="ru-RU" sz="1800" b="0" dirty="0">
                <a:solidFill>
                  <a:srgbClr val="000099"/>
                </a:solidFill>
                <a:latin typeface="Formular"/>
              </a:rPr>
              <a:t>Журнал выпускается 7 лет.</a:t>
            </a:r>
          </a:p>
          <a:p>
            <a:pPr marL="400736" indent="-400736">
              <a:lnSpc>
                <a:spcPts val="2367"/>
              </a:lnSpc>
              <a:spcBef>
                <a:spcPts val="526"/>
              </a:spcBef>
              <a:spcAft>
                <a:spcPts val="526"/>
              </a:spcAft>
              <a:buAutoNum type="arabicPeriod"/>
            </a:pPr>
            <a:r>
              <a:rPr lang="ru-RU" sz="1800" b="0" dirty="0">
                <a:solidFill>
                  <a:srgbClr val="000099"/>
                </a:solidFill>
                <a:latin typeface="Formular"/>
              </a:rPr>
              <a:t>У журнала метаданные на английском языке и частичная публикация текстов на английском языке.</a:t>
            </a:r>
          </a:p>
          <a:p>
            <a:pPr marL="400736" indent="-400736">
              <a:lnSpc>
                <a:spcPts val="2367"/>
              </a:lnSpc>
              <a:spcBef>
                <a:spcPts val="526"/>
              </a:spcBef>
              <a:spcAft>
                <a:spcPts val="526"/>
              </a:spcAft>
              <a:buAutoNum type="arabicPeriod"/>
            </a:pPr>
            <a:r>
              <a:rPr lang="ru-RU" sz="1800" b="0" dirty="0">
                <a:solidFill>
                  <a:srgbClr val="000099"/>
                </a:solidFill>
                <a:latin typeface="Formular"/>
              </a:rPr>
              <a:t>Редколлегия журнала на треть состоит из специалистов, работающих в исследовательских центрах и университетах дальнего зарубежья.</a:t>
            </a:r>
          </a:p>
          <a:p>
            <a:pPr marL="400736" indent="-400736">
              <a:lnSpc>
                <a:spcPts val="2367"/>
              </a:lnSpc>
              <a:spcBef>
                <a:spcPts val="526"/>
              </a:spcBef>
              <a:spcAft>
                <a:spcPts val="526"/>
              </a:spcAft>
              <a:buAutoNum type="arabicPeriod"/>
            </a:pPr>
            <a:r>
              <a:rPr lang="ru-RU" sz="1800" b="0" dirty="0">
                <a:solidFill>
                  <a:srgbClr val="000099"/>
                </a:solidFill>
                <a:latin typeface="Formular"/>
              </a:rPr>
              <a:t>Журнал входит в 1-й квартиль тематического направления по показателю </a:t>
            </a:r>
            <a:r>
              <a:rPr lang="en-US" sz="1800" b="0" dirty="0">
                <a:solidFill>
                  <a:srgbClr val="000099"/>
                </a:solidFill>
                <a:latin typeface="Formular"/>
              </a:rPr>
              <a:t>Science Index </a:t>
            </a:r>
            <a:r>
              <a:rPr lang="ru-RU" sz="1800" b="0" dirty="0">
                <a:solidFill>
                  <a:srgbClr val="000099"/>
                </a:solidFill>
                <a:latin typeface="Formular"/>
              </a:rPr>
              <a:t>и в 1-й квартиль по общественной экспертизе.</a:t>
            </a:r>
          </a:p>
          <a:p>
            <a:pPr marL="400736" indent="-400736">
              <a:lnSpc>
                <a:spcPts val="2367"/>
              </a:lnSpc>
              <a:spcBef>
                <a:spcPts val="526"/>
              </a:spcBef>
              <a:spcAft>
                <a:spcPts val="526"/>
              </a:spcAft>
              <a:buAutoNum type="arabicPeriod"/>
            </a:pPr>
            <a:r>
              <a:rPr lang="ru-RU" sz="1800" b="0" dirty="0" smtClean="0">
                <a:solidFill>
                  <a:srgbClr val="000099"/>
                </a:solidFill>
                <a:latin typeface="Formular"/>
              </a:rPr>
              <a:t>Все </a:t>
            </a:r>
            <a:r>
              <a:rPr lang="ru-RU" sz="1800" b="0" dirty="0">
                <a:solidFill>
                  <a:srgbClr val="000099"/>
                </a:solidFill>
                <a:latin typeface="Formular"/>
              </a:rPr>
              <a:t>публикации имеют коды </a:t>
            </a:r>
            <a:r>
              <a:rPr lang="en-US" sz="1800" b="0" dirty="0">
                <a:solidFill>
                  <a:srgbClr val="000099"/>
                </a:solidFill>
                <a:latin typeface="Formular"/>
              </a:rPr>
              <a:t>DOI</a:t>
            </a:r>
            <a:r>
              <a:rPr lang="ru-RU" sz="1800" b="0" dirty="0">
                <a:solidFill>
                  <a:srgbClr val="000099"/>
                </a:solidFill>
                <a:latin typeface="Formular"/>
              </a:rPr>
              <a:t>.</a:t>
            </a:r>
            <a:endParaRPr lang="en-US" sz="1800" b="0" dirty="0">
              <a:solidFill>
                <a:srgbClr val="000099"/>
              </a:solidFill>
              <a:latin typeface="Formular"/>
            </a:endParaRPr>
          </a:p>
          <a:p>
            <a:pPr marL="400736" indent="-400736">
              <a:lnSpc>
                <a:spcPts val="2367"/>
              </a:lnSpc>
              <a:spcBef>
                <a:spcPts val="526"/>
              </a:spcBef>
              <a:spcAft>
                <a:spcPts val="526"/>
              </a:spcAft>
              <a:buAutoNum type="arabicPeriod"/>
            </a:pPr>
            <a:r>
              <a:rPr lang="ru-RU" sz="1800" b="0" dirty="0">
                <a:solidFill>
                  <a:srgbClr val="000099"/>
                </a:solidFill>
                <a:latin typeface="Formular"/>
              </a:rPr>
              <a:t>Редакция заключает со всеми авторами лицензионный договор.</a:t>
            </a:r>
          </a:p>
          <a:p>
            <a:pPr marL="400736" indent="-400736">
              <a:lnSpc>
                <a:spcPts val="2367"/>
              </a:lnSpc>
              <a:spcBef>
                <a:spcPts val="526"/>
              </a:spcBef>
              <a:spcAft>
                <a:spcPts val="526"/>
              </a:spcAft>
              <a:buAutoNum type="arabicPeriod"/>
            </a:pPr>
            <a:r>
              <a:rPr lang="ru-RU" sz="1800" b="0" dirty="0">
                <a:solidFill>
                  <a:srgbClr val="000099"/>
                </a:solidFill>
                <a:latin typeface="Formular"/>
              </a:rPr>
              <a:t>Журнал издается Научно-исследовательским центром.</a:t>
            </a:r>
          </a:p>
          <a:p>
            <a:pPr marL="400736" indent="-400736">
              <a:lnSpc>
                <a:spcPts val="2367"/>
              </a:lnSpc>
              <a:spcBef>
                <a:spcPts val="526"/>
              </a:spcBef>
              <a:spcAft>
                <a:spcPts val="526"/>
              </a:spcAft>
              <a:buAutoNum type="arabicPeriod"/>
            </a:pPr>
            <a:r>
              <a:rPr lang="ru-RU" sz="1800" b="0" dirty="0">
                <a:solidFill>
                  <a:srgbClr val="000099"/>
                </a:solidFill>
                <a:latin typeface="Formular"/>
              </a:rPr>
              <a:t>Оценка Тематического совета </a:t>
            </a:r>
            <a:r>
              <a:rPr lang="en-US" sz="1800" b="0" dirty="0">
                <a:solidFill>
                  <a:srgbClr val="000099"/>
                </a:solidFill>
                <a:latin typeface="Formular"/>
              </a:rPr>
              <a:t>&gt;</a:t>
            </a:r>
            <a:r>
              <a:rPr lang="ru-RU" sz="1800" b="0" dirty="0">
                <a:solidFill>
                  <a:srgbClr val="000099"/>
                </a:solidFill>
                <a:latin typeface="Formular"/>
              </a:rPr>
              <a:t>= </a:t>
            </a:r>
            <a:r>
              <a:rPr lang="ru-RU" sz="1800" b="0" dirty="0" smtClean="0">
                <a:solidFill>
                  <a:srgbClr val="000099"/>
                </a:solidFill>
                <a:latin typeface="Formular"/>
              </a:rPr>
              <a:t>2,9 (из 4.0 возможных)</a:t>
            </a:r>
            <a:r>
              <a:rPr lang="ru-RU" sz="1800" dirty="0" smtClean="0">
                <a:solidFill>
                  <a:srgbClr val="000099"/>
                </a:solidFill>
                <a:latin typeface="Formular"/>
              </a:rPr>
              <a:t>.</a:t>
            </a:r>
            <a:endParaRPr lang="ru-RU" sz="1800" dirty="0">
              <a:solidFill>
                <a:srgbClr val="000099"/>
              </a:solidFill>
              <a:latin typeface="Formular"/>
            </a:endParaRPr>
          </a:p>
        </p:txBody>
      </p:sp>
    </p:spTree>
    <p:extLst>
      <p:ext uri="{BB962C8B-B14F-4D97-AF65-F5344CB8AC3E}">
        <p14:creationId xmlns:p14="http://schemas.microsoft.com/office/powerpoint/2010/main" val="1929766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8313" y="17730"/>
            <a:ext cx="8727459" cy="61555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lvl1pPr>
              <a:defRPr sz="2600" b="1" i="0">
                <a:solidFill>
                  <a:srgbClr val="0E2B4C"/>
                </a:solidFill>
                <a:latin typeface="Formular"/>
                <a:ea typeface="+mj-ea"/>
                <a:cs typeface="Formular"/>
              </a:defRPr>
            </a:lvl1pPr>
          </a:lstStyle>
          <a:p>
            <a:pPr marL="92351">
              <a:buClr>
                <a:srgbClr val="FF6600"/>
              </a:buClr>
            </a:pPr>
            <a:r>
              <a:rPr lang="ru-RU" altLang="ru-RU" sz="4000" b="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Отличие </a:t>
            </a:r>
            <a:r>
              <a:rPr lang="en-US" altLang="ru-RU" sz="4000" b="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RSCI</a:t>
            </a:r>
            <a:r>
              <a:rPr lang="ru-RU" altLang="ru-RU" sz="4000" b="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от Перечня ВАК</a:t>
            </a:r>
          </a:p>
        </p:txBody>
      </p:sp>
      <p:pic>
        <p:nvPicPr>
          <p:cNvPr id="6" name="Picture 5" descr="present_right">
            <a:extLst>
              <a:ext uri="{FF2B5EF4-FFF2-40B4-BE49-F238E27FC236}">
                <a16:creationId xmlns:a16="http://schemas.microsoft.com/office/drawing/2014/main" xmlns="" id="{65D05E4D-61AC-4F0C-839E-D4A6CD097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92" y="0"/>
            <a:ext cx="2949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877" y="6258303"/>
            <a:ext cx="2160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740951847"/>
              </p:ext>
            </p:extLst>
          </p:nvPr>
        </p:nvGraphicFramePr>
        <p:xfrm>
          <a:off x="107504" y="626309"/>
          <a:ext cx="8741588" cy="5538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313"/>
                <a:gridCol w="3977367"/>
                <a:gridCol w="4081908"/>
              </a:tblGrid>
              <a:tr h="4204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RSCI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ВАК</a:t>
                      </a:r>
                      <a:endParaRPr lang="ru-RU" dirty="0"/>
                    </a:p>
                  </a:txBody>
                  <a:tcPr/>
                </a:tc>
              </a:tr>
              <a:tr h="75998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ru-RU" sz="1800" dirty="0">
                        <a:solidFill>
                          <a:srgbClr val="00009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Документальная библиографическая база данных</a:t>
                      </a:r>
                      <a:endParaRPr lang="ru-RU" sz="1800" dirty="0">
                        <a:solidFill>
                          <a:srgbClr val="00009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</a:t>
                      </a:r>
                      <a:r>
                        <a:rPr lang="en-US" sz="1800" b="0" dirty="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White list</a:t>
                      </a:r>
                      <a:r>
                        <a:rPr lang="ru-RU" sz="1800" b="0" dirty="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», просто список рекомендуемых изданий</a:t>
                      </a:r>
                      <a:endParaRPr lang="ru-RU" sz="1800" dirty="0">
                        <a:solidFill>
                          <a:srgbClr val="00009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103126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ru-RU" sz="1800" dirty="0">
                        <a:solidFill>
                          <a:srgbClr val="00009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Комплексная (многоуровневая и многофакторная) система экспертизы и отбора изданий</a:t>
                      </a:r>
                      <a:endParaRPr lang="ru-RU" sz="1800" dirty="0">
                        <a:solidFill>
                          <a:srgbClr val="00009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Многофакторная, одноуровневая (только экспертная оценка) система экспертизы и отбора изданий</a:t>
                      </a:r>
                      <a:endParaRPr lang="ru-RU" sz="1800" dirty="0">
                        <a:solidFill>
                          <a:srgbClr val="00009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122413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ru-RU" sz="1800" dirty="0">
                        <a:solidFill>
                          <a:srgbClr val="00009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Ежегодный мониторинг и санация изданий </a:t>
                      </a:r>
                      <a:r>
                        <a:rPr lang="en-US" sz="1800" b="0" dirty="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RSCI</a:t>
                      </a:r>
                      <a:r>
                        <a:rPr lang="ru-RU" sz="1800" b="0" dirty="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на предмет соблюдения (нарушения) академической и издательской этики</a:t>
                      </a:r>
                      <a:endParaRPr lang="ru-RU" sz="1800" dirty="0">
                        <a:solidFill>
                          <a:srgbClr val="00009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rgbClr val="00009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ru-RU" sz="1800" dirty="0" smtClean="0">
                        <a:solidFill>
                          <a:srgbClr val="00009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НЕТ</a:t>
                      </a:r>
                      <a:endParaRPr lang="ru-RU" sz="1800" dirty="0">
                        <a:solidFill>
                          <a:srgbClr val="00009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ru-RU" sz="1800" dirty="0">
                        <a:solidFill>
                          <a:srgbClr val="00009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Эксперты - это 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профессиональные</a:t>
                      </a:r>
                      <a:r>
                        <a:rPr lang="ru-RU" sz="1800" b="0" dirty="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исследователи</a:t>
                      </a:r>
                      <a:r>
                        <a:rPr lang="ru-RU" sz="1800" b="0" baseline="0" dirty="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т.е. 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научные сотрудники</a:t>
                      </a:r>
                      <a:r>
                        <a:rPr lang="ru-RU" sz="1800" b="0" dirty="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работающие в структурах РАН и ГНЦ/НИЦ/ФИЦ, а также в ведущих университетах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Большинство экспертов – сотрудники российских вузов, совмещающие преподавание и исследовательскую работу</a:t>
                      </a:r>
                      <a:endParaRPr lang="ru-RU" sz="1800" dirty="0">
                        <a:solidFill>
                          <a:srgbClr val="00009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55318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ru-RU" sz="1800" dirty="0">
                        <a:solidFill>
                          <a:srgbClr val="00009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Аудитория</a:t>
                      </a:r>
                      <a:r>
                        <a:rPr lang="ru-RU" sz="1800" b="0" baseline="0" dirty="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читателей</a:t>
                      </a:r>
                      <a:r>
                        <a:rPr lang="en-US" sz="1800" b="0" baseline="0" dirty="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~ 3</a:t>
                      </a:r>
                      <a:r>
                        <a:rPr lang="ru-RU" sz="1800" b="0" baseline="0" dirty="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800" b="0" baseline="0" dirty="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</a:t>
                      </a:r>
                      <a:r>
                        <a:rPr lang="ru-RU" sz="1800" b="0" baseline="0" dirty="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млн.</a:t>
                      </a:r>
                      <a:endParaRPr lang="ru-RU" sz="1800" b="0" dirty="0" smtClean="0">
                        <a:solidFill>
                          <a:srgbClr val="00009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Аудитория</a:t>
                      </a:r>
                      <a:r>
                        <a:rPr lang="ru-RU" sz="1800" b="0" baseline="0" dirty="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читателей</a:t>
                      </a:r>
                      <a:r>
                        <a:rPr lang="en-US" sz="1800" b="0" baseline="0" dirty="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~ </a:t>
                      </a:r>
                      <a:r>
                        <a:rPr lang="ru-RU" sz="1800" b="0" baseline="0" dirty="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</a:t>
                      </a:r>
                      <a:r>
                        <a:rPr lang="en-US" sz="1800" b="0" baseline="0" dirty="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b="0" baseline="0" dirty="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млн.</a:t>
                      </a:r>
                      <a:endParaRPr lang="ru-RU" sz="1800" b="0" dirty="0" smtClean="0">
                        <a:solidFill>
                          <a:srgbClr val="00009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ru-RU" sz="1800" dirty="0">
                        <a:solidFill>
                          <a:srgbClr val="00009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958-A32B-4CA9-B405-F578BF19CAF8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58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878" y="116631"/>
            <a:ext cx="8604500" cy="2859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Насущном и Злободневном</a:t>
            </a:r>
          </a:p>
          <a:p>
            <a:pPr algn="ctr">
              <a:lnSpc>
                <a:spcPts val="4300"/>
              </a:lnSpc>
            </a:pPr>
            <a:r>
              <a:rPr lang="ru-RU" sz="6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ru-RU" sz="6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5" descr="present_right">
            <a:extLst>
              <a:ext uri="{FF2B5EF4-FFF2-40B4-BE49-F238E27FC236}">
                <a16:creationId xmlns:a16="http://schemas.microsoft.com/office/drawing/2014/main" xmlns="" id="{65D05E4D-61AC-4F0C-839E-D4A6CD097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515" y="205412"/>
            <a:ext cx="294908" cy="646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resent_right">
            <a:extLst>
              <a:ext uri="{FF2B5EF4-FFF2-40B4-BE49-F238E27FC236}">
                <a16:creationId xmlns="" xmlns:a16="http://schemas.microsoft.com/office/drawing/2014/main" id="{65D05E4D-61AC-4F0C-839E-D4A6CD097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92" y="0"/>
            <a:ext cx="2949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91" y="6165302"/>
            <a:ext cx="2160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2852936"/>
            <a:ext cx="78488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 вопросу о разработке «национальной» системе оценки результативности </a:t>
            </a:r>
            <a:r>
              <a:rPr lang="ru-RU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НИР</a:t>
            </a:r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необходимости публикаций в </a:t>
            </a:r>
            <a:r>
              <a:rPr lang="en-US" sz="4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WoS</a:t>
            </a:r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CC </a:t>
            </a:r>
            <a:r>
              <a:rPr lang="ru-RU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Scopus</a:t>
            </a:r>
            <a:endParaRPr lang="ru-RU" sz="4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78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35496" y="0"/>
            <a:ext cx="8952135" cy="1584176"/>
          </a:xfrm>
          <a:solidFill>
            <a:schemeClr val="tx1"/>
          </a:solidFill>
        </p:spPr>
        <p:txBody>
          <a:bodyPr anchor="t"/>
          <a:lstStyle/>
          <a:p>
            <a:pPr marL="36000" algn="l" eaLnBrk="1" hangingPunct="1">
              <a:spcBef>
                <a:spcPts val="3000"/>
              </a:spcBef>
              <a:spcAft>
                <a:spcPts val="1800"/>
              </a:spcAft>
            </a:pP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Постановление Правительства РФ от 19.03.2022 г.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414 «О некоторых вопросах применения и требования целевых значений показателей, связанных с публикационной активностью» </a:t>
            </a:r>
            <a:r>
              <a:rPr lang="en-US" sz="200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(ht</a:t>
            </a:r>
            <a:r>
              <a:rPr lang="en-US" sz="200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ttp</a:t>
            </a:r>
            <a:r>
              <a:rPr lang="en-US" sz="20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://</a:t>
            </a:r>
            <a:r>
              <a:rPr lang="en-US" sz="200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publication.pravo.gov.ru/Document/View/0001202203210040)</a:t>
            </a:r>
            <a:r>
              <a:rPr lang="ru-RU" sz="18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8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3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ru-RU" sz="3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altLang="ru-RU" sz="2400" dirty="0" smtClean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pic>
        <p:nvPicPr>
          <p:cNvPr id="3090" name="Picture 3" descr="present_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63" y="0"/>
            <a:ext cx="312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093296"/>
            <a:ext cx="2160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28798"/>
            <a:ext cx="4663995" cy="51807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628799"/>
            <a:ext cx="4259263" cy="522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0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-12812" y="-16261"/>
            <a:ext cx="8807563" cy="1141005"/>
          </a:xfrm>
          <a:noFill/>
        </p:spPr>
        <p:txBody>
          <a:bodyPr anchor="t"/>
          <a:lstStyle/>
          <a:p>
            <a:pPr marL="108000" algn="l" eaLnBrk="1" hangingPunct="1"/>
            <a:r>
              <a:rPr lang="ru-RU" altLang="ru-RU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Главный вопрос российской науки в марте 2022: как оценивать результативность НИР</a:t>
            </a:r>
          </a:p>
        </p:txBody>
      </p:sp>
      <p:pic>
        <p:nvPicPr>
          <p:cNvPr id="3089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50706"/>
            <a:ext cx="2160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3" descr="present_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63" y="0"/>
            <a:ext cx="312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6301511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Источник: Министерство науки и высшего образования, 2022. </a:t>
            </a:r>
            <a:r>
              <a:rPr lang="en-US" sz="1200" b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GB" sz="1200" b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lang="en-GB" sz="12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://minobrnauki.gov.ru/press-center/news/?ELEMENT_ID=48219 </a:t>
            </a:r>
            <a:r>
              <a:rPr lang="en-US" sz="1200" b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&gt;.</a:t>
            </a:r>
            <a:endParaRPr lang="ru-RU" sz="12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7620"/>
            <a:ext cx="8831263" cy="499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5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8831263" cy="1124744"/>
          </a:xfrm>
          <a:noFill/>
        </p:spPr>
        <p:txBody>
          <a:bodyPr anchor="t"/>
          <a:lstStyle/>
          <a:p>
            <a:pPr marL="180000" algn="l" eaLnBrk="1" hangingPunct="1"/>
            <a:r>
              <a:rPr lang="ru-RU" altLang="ru-RU" sz="3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Основные тезисы к актуализации проблемы оценки результативности НИР </a:t>
            </a:r>
            <a:endParaRPr lang="ru-RU" altLang="ru-RU" sz="36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3089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25562"/>
            <a:ext cx="2160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3" descr="present_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63" y="0"/>
            <a:ext cx="312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1282190"/>
            <a:ext cx="8723759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28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Политические проблемы развития международных научных связей.</a:t>
            </a:r>
          </a:p>
          <a:p>
            <a:pPr marL="514350" indent="-514350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28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Политические проблемы развития интеграционных механизмов научной коммуникации и публикационной деятельности.</a:t>
            </a:r>
          </a:p>
          <a:p>
            <a:pPr marL="514350" indent="-514350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28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Необходимость создания суверенной системы </a:t>
            </a:r>
            <a:r>
              <a:rPr lang="ru-RU" sz="2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оценки научной деятельности</a:t>
            </a:r>
            <a:r>
              <a:rPr lang="ru-RU" sz="28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14350" indent="-514350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2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Необходимо предложить принципиально новые показатели, индикаторы и оценки исследовательской </a:t>
            </a:r>
            <a:r>
              <a:rPr lang="ru-RU" sz="28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деятельности.</a:t>
            </a:r>
            <a:endParaRPr lang="ru-RU" sz="2800" b="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2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8813027" cy="1124744"/>
          </a:xfrm>
          <a:noFill/>
        </p:spPr>
        <p:txBody>
          <a:bodyPr anchor="t"/>
          <a:lstStyle/>
          <a:p>
            <a:pPr marL="180000" algn="l" eaLnBrk="1" hangingPunct="1"/>
            <a:r>
              <a:rPr lang="ru-RU" altLang="ru-RU" sz="3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Предложения по оценке результативности НИР (1)</a:t>
            </a:r>
            <a:endParaRPr lang="ru-RU" altLang="ru-RU" sz="36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3089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25562"/>
            <a:ext cx="2160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3" descr="present_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63" y="0"/>
            <a:ext cx="312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752" y="1316729"/>
            <a:ext cx="8723759" cy="5183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Цифровой формат системы оценки для работы </a:t>
            </a:r>
            <a:r>
              <a:rPr lang="ru-RU" sz="20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большими данными</a:t>
            </a:r>
            <a:r>
              <a:rPr lang="ru-RU" sz="20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Возможно использование «Единой государственной информационной системы </a:t>
            </a:r>
            <a:r>
              <a:rPr lang="ru-RU" sz="20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учета </a:t>
            </a:r>
            <a:r>
              <a:rPr lang="ru-RU" sz="20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НИОКТР гражданского </a:t>
            </a:r>
            <a:r>
              <a:rPr lang="ru-RU" sz="20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назначения</a:t>
            </a:r>
            <a:r>
              <a:rPr lang="ru-RU" sz="20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», сервисы </a:t>
            </a:r>
            <a:r>
              <a:rPr lang="ru-RU" sz="20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домена «Наука» на платформе «</a:t>
            </a:r>
            <a:r>
              <a:rPr lang="ru-RU" sz="2000" b="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Гостех</a:t>
            </a:r>
            <a:r>
              <a:rPr lang="ru-RU" sz="20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ru-RU" sz="20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000" b="0" dirty="0" smtClean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lnSpc>
                <a:spcPts val="35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Возрастание </a:t>
            </a:r>
            <a:r>
              <a:rPr lang="ru-RU" sz="20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роли </a:t>
            </a:r>
            <a:r>
              <a:rPr lang="ru-RU" sz="20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экспертной оценки</a:t>
            </a:r>
            <a:r>
              <a:rPr lang="ru-RU" sz="20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Возможно использование экспертного пула РАН (</a:t>
            </a:r>
            <a:r>
              <a:rPr lang="en-US" sz="20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~5 000 </a:t>
            </a:r>
            <a:r>
              <a:rPr lang="ru-RU" sz="20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экспертов). Требуется прагматичный </a:t>
            </a:r>
            <a:r>
              <a:rPr lang="ru-RU" sz="20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подход, основанный на национальных интересах, в том числе в области </a:t>
            </a:r>
            <a:r>
              <a:rPr lang="ru-RU" sz="2000" b="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наукометрии</a:t>
            </a:r>
            <a:r>
              <a:rPr lang="ru-RU" sz="20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публикационной активности</a:t>
            </a:r>
            <a:r>
              <a:rPr lang="ru-RU" sz="20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14350" indent="-514350">
              <a:lnSpc>
                <a:spcPts val="35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Возрастание уровня </a:t>
            </a:r>
            <a:r>
              <a:rPr lang="ru-RU" sz="20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использования результатов исследований в промышленности, </a:t>
            </a:r>
            <a:r>
              <a:rPr lang="ru-RU" sz="20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патентной активности, рост совместных </a:t>
            </a:r>
            <a:r>
              <a:rPr lang="ru-RU" sz="20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исследований с </a:t>
            </a:r>
            <a:r>
              <a:rPr lang="ru-RU" sz="20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бизнес-компаниями.</a:t>
            </a:r>
          </a:p>
        </p:txBody>
      </p:sp>
    </p:spTree>
    <p:extLst>
      <p:ext uri="{BB962C8B-B14F-4D97-AF65-F5344CB8AC3E}">
        <p14:creationId xmlns:p14="http://schemas.microsoft.com/office/powerpoint/2010/main" val="23244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16632"/>
            <a:ext cx="61562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Russian </a:t>
            </a:r>
          </a:p>
          <a:p>
            <a:pPr algn="ctr"/>
            <a:r>
              <a:rPr lang="en-US" sz="7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 Citation </a:t>
            </a:r>
          </a:p>
          <a:p>
            <a:pPr algn="ctr"/>
            <a:r>
              <a:rPr lang="en-US" sz="7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Index</a:t>
            </a:r>
          </a:p>
          <a:p>
            <a:pPr algn="ctr"/>
            <a:r>
              <a:rPr lang="ru-RU" sz="7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sz="7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 таковой</a:t>
            </a:r>
            <a:endParaRPr lang="ru-RU" sz="6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5" descr="present_right">
            <a:extLst>
              <a:ext uri="{FF2B5EF4-FFF2-40B4-BE49-F238E27FC236}">
                <a16:creationId xmlns:a16="http://schemas.microsoft.com/office/drawing/2014/main" xmlns="" id="{65D05E4D-61AC-4F0C-839E-D4A6CD097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515" y="205412"/>
            <a:ext cx="294908" cy="646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resent_right">
            <a:extLst>
              <a:ext uri="{FF2B5EF4-FFF2-40B4-BE49-F238E27FC236}">
                <a16:creationId xmlns="" xmlns:a16="http://schemas.microsoft.com/office/drawing/2014/main" id="{65D05E4D-61AC-4F0C-839E-D4A6CD097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92" y="0"/>
            <a:ext cx="2949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91" y="6165302"/>
            <a:ext cx="2160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9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25562"/>
            <a:ext cx="2160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3" descr="present_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63" y="0"/>
            <a:ext cx="312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172" y="1073033"/>
            <a:ext cx="853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ru-RU" sz="20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Отмена обязательности наличия публикаций </a:t>
            </a:r>
            <a:r>
              <a:rPr lang="ru-RU" sz="20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зарубежных </a:t>
            </a:r>
            <a:r>
              <a:rPr lang="ru-RU" sz="20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изданиях</a:t>
            </a:r>
            <a:r>
              <a:rPr lang="ru-RU" sz="20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включенных в </a:t>
            </a:r>
            <a:r>
              <a:rPr lang="en-US" sz="2000" b="0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WoS</a:t>
            </a:r>
            <a:r>
              <a:rPr lang="ru-RU" sz="20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СС</a:t>
            </a:r>
            <a:r>
              <a:rPr lang="en-US" sz="20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000" b="0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Scopus</a:t>
            </a:r>
            <a:r>
              <a:rPr lang="ru-RU" sz="20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выполнении федеральных проектов и программ, а также государственных заданий на </a:t>
            </a:r>
            <a:r>
              <a:rPr lang="ru-RU" sz="20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НИР. Мораторий на 2022 год на обязательность публикации </a:t>
            </a:r>
            <a:r>
              <a:rPr lang="ru-RU" sz="20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результатов </a:t>
            </a:r>
            <a:r>
              <a:rPr lang="ru-RU" sz="20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НИР в </a:t>
            </a:r>
            <a:r>
              <a:rPr lang="ru-RU" sz="20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журналах, индексируемых в </a:t>
            </a:r>
            <a:r>
              <a:rPr lang="ru-RU" sz="20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000" b="0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sz="20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CC </a:t>
            </a:r>
            <a:r>
              <a:rPr lang="ru-RU" sz="20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000" b="0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Scopus</a:t>
            </a:r>
            <a:r>
              <a:rPr lang="ru-RU" sz="20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14350" indent="-514350">
              <a:lnSpc>
                <a:spcPts val="35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ru-RU" sz="20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20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озможность </a:t>
            </a:r>
            <a:r>
              <a:rPr lang="ru-RU" sz="20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разработки собственного перечня авторитетных периодических изданий и конференций и их конкурсная поддержка, изменение веса публикаций в пользу отечественных изданий и монографий</a:t>
            </a:r>
            <a:r>
              <a:rPr lang="ru-RU" sz="20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000" b="0" dirty="0" smtClean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lnSpc>
                <a:spcPts val="35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ru-RU" sz="20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Возможность использования </a:t>
            </a:r>
            <a:r>
              <a:rPr lang="en-US" sz="20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RSCI </a:t>
            </a:r>
            <a:r>
              <a:rPr lang="ru-RU" sz="20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оценке публикационной </a:t>
            </a:r>
            <a:r>
              <a:rPr lang="ru-RU" sz="20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активности, приравнивание публикаций из журналов </a:t>
            </a:r>
            <a:r>
              <a:rPr lang="en-US" sz="20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RSCI </a:t>
            </a:r>
            <a:r>
              <a:rPr lang="ru-RU" sz="20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 публикациям из журналов </a:t>
            </a:r>
            <a:r>
              <a:rPr lang="ru-RU" sz="20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000" b="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sz="20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CC </a:t>
            </a:r>
            <a:r>
              <a:rPr lang="ru-RU" sz="20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000" b="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Scopus</a:t>
            </a:r>
            <a:endParaRPr lang="ru-RU" sz="2000" b="0" dirty="0" smtClean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0" y="0"/>
            <a:ext cx="8831263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80000" algn="l" eaLnBrk="1" hangingPunct="1"/>
            <a:r>
              <a:rPr lang="ru-RU" altLang="ru-RU" sz="3600" b="0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Предложения по оценке результативности НИР (2)</a:t>
            </a:r>
            <a:endParaRPr lang="ru-RU" altLang="ru-RU" sz="3600" b="0" kern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9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esent_right">
            <a:extLst>
              <a:ext uri="{FF2B5EF4-FFF2-40B4-BE49-F238E27FC236}">
                <a16:creationId xmlns:a16="http://schemas.microsoft.com/office/drawing/2014/main" xmlns="" id="{65D05E4D-61AC-4F0C-839E-D4A6CD097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963" y="-27384"/>
            <a:ext cx="355549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munch07-2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4780457" cy="627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273728"/>
            <a:ext cx="2160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4859682" y="26689"/>
            <a:ext cx="3916832" cy="2725800"/>
          </a:xfrm>
          <a:noFill/>
        </p:spPr>
        <p:txBody>
          <a:bodyPr anchor="t"/>
          <a:lstStyle/>
          <a:p>
            <a:pPr marL="108000" algn="l" eaLnBrk="1" hangingPunct="1"/>
            <a:r>
              <a:rPr lang="ru-RU" sz="3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Национальная система оценки результативности НИР : </a:t>
            </a:r>
            <a:br>
              <a:rPr lang="ru-RU" sz="3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случай автаркии</a:t>
            </a:r>
            <a:endParaRPr lang="ru-RU" altLang="ru-RU" sz="3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3204" y="2803768"/>
            <a:ext cx="4089216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Без данных </a:t>
            </a:r>
            <a:r>
              <a:rPr lang="en-US" sz="2200" b="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WoS</a:t>
            </a:r>
            <a:r>
              <a:rPr lang="ru-RU" sz="22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СС</a:t>
            </a:r>
            <a:r>
              <a:rPr lang="en-US" sz="22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en-US" sz="22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Scopus</a:t>
            </a:r>
            <a:r>
              <a:rPr lang="ru-RU" sz="22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мы можем оценивать только достижения на </a:t>
            </a:r>
            <a:r>
              <a:rPr lang="ru-RU" sz="220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национальном</a:t>
            </a:r>
            <a:r>
              <a:rPr lang="ru-RU" sz="22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уровне</a:t>
            </a:r>
            <a:r>
              <a:rPr lang="ru-RU" sz="22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но не на </a:t>
            </a:r>
            <a:r>
              <a:rPr lang="ru-RU" sz="2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глобальном</a:t>
            </a:r>
            <a:r>
              <a:rPr lang="ru-RU" sz="22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ru-RU" sz="22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Упование на опыт Китая </a:t>
            </a:r>
            <a:r>
              <a:rPr lang="ru-RU" sz="2200" b="0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нерелевантно</a:t>
            </a:r>
            <a:r>
              <a:rPr lang="ru-RU" sz="22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в 2021 г. Китай произвел 23% журнальных публикаций, Россия – 2%</a:t>
            </a:r>
            <a:r>
              <a:rPr lang="ru-RU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ru-RU" sz="22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u-RU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ru-RU" sz="22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по данным </a:t>
            </a:r>
            <a:r>
              <a:rPr lang="en-US" sz="1600" b="0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WoS</a:t>
            </a:r>
            <a:r>
              <a:rPr lang="en-US" sz="16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CC</a:t>
            </a:r>
            <a:r>
              <a:rPr lang="ru-RU" sz="16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202</a:t>
            </a:r>
            <a:r>
              <a:rPr lang="en-US" sz="16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</a:t>
            </a:r>
            <a:r>
              <a:rPr lang="ru-RU" sz="16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публикации в </a:t>
            </a:r>
            <a:r>
              <a:rPr lang="en-US" sz="16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SCIE+SSCI+A&amp;HCI</a:t>
            </a:r>
            <a:r>
              <a:rPr lang="en-US" sz="18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18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800" b="0" dirty="0">
              <a:solidFill>
                <a:srgbClr val="0000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6418055"/>
            <a:ext cx="5688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Источник: </a:t>
            </a:r>
            <a:r>
              <a:rPr lang="en-US" sz="1200" b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GB" sz="12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http://www.russianplanet.ru/filolog/dore/munchausen/munch07-290.jpg</a:t>
            </a:r>
            <a:r>
              <a:rPr lang="en-US" sz="1200" b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&gt;.</a:t>
            </a:r>
            <a:endParaRPr lang="ru-RU" sz="12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10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868" y="6048077"/>
            <a:ext cx="21605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3" descr="present_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63" y="0"/>
            <a:ext cx="312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Box 2"/>
          <p:cNvSpPr txBox="1">
            <a:spLocks noChangeArrowheads="1"/>
          </p:cNvSpPr>
          <p:nvPr/>
        </p:nvSpPr>
        <p:spPr bwMode="auto">
          <a:xfrm>
            <a:off x="3822266" y="116632"/>
            <a:ext cx="5009000" cy="570925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8000" dirty="0" smtClean="0">
                <a:solidFill>
                  <a:srgbClr val="FF6600"/>
                </a:solidFill>
                <a:latin typeface="Calibri" panose="020F0502020204030204" pitchFamily="34" charset="0"/>
                <a:ea typeface="+mj-ea"/>
                <a:cs typeface="+mj-cs"/>
              </a:rPr>
              <a:t>СПАСИБО! </a:t>
            </a:r>
            <a:endParaRPr lang="en-US" sz="8000" dirty="0" smtClean="0">
              <a:solidFill>
                <a:srgbClr val="FF660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lnSpc>
                <a:spcPts val="5000"/>
              </a:lnSpc>
              <a:defRPr/>
            </a:pPr>
            <a:r>
              <a:rPr lang="ru-RU" sz="4400" dirty="0" smtClean="0">
                <a:solidFill>
                  <a:srgbClr val="FF6600"/>
                </a:solidFill>
                <a:latin typeface="Calibri" panose="020F0502020204030204" pitchFamily="34" charset="0"/>
                <a:ea typeface="+mj-ea"/>
                <a:cs typeface="+mj-cs"/>
              </a:rPr>
              <a:t>ВАШЕ</a:t>
            </a:r>
            <a:endParaRPr lang="en-US" sz="4400" dirty="0" smtClean="0">
              <a:solidFill>
                <a:srgbClr val="FF660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lnSpc>
                <a:spcPts val="5000"/>
              </a:lnSpc>
              <a:defRPr/>
            </a:pPr>
            <a:r>
              <a:rPr lang="ru-RU" sz="4400" dirty="0" smtClean="0">
                <a:solidFill>
                  <a:srgbClr val="FF6600"/>
                </a:solidFill>
                <a:latin typeface="Calibri" panose="020F0502020204030204" pitchFamily="34" charset="0"/>
                <a:ea typeface="+mj-ea"/>
                <a:cs typeface="+mj-cs"/>
              </a:rPr>
              <a:t>ВНИМАНИЕ</a:t>
            </a:r>
          </a:p>
          <a:p>
            <a:pPr algn="ctr" eaLnBrk="1" hangingPunct="1">
              <a:lnSpc>
                <a:spcPts val="4200"/>
              </a:lnSpc>
              <a:defRPr/>
            </a:pPr>
            <a:r>
              <a:rPr lang="ru-RU" sz="4400" dirty="0" smtClean="0">
                <a:solidFill>
                  <a:srgbClr val="FF6600"/>
                </a:solidFill>
                <a:latin typeface="Calibri" panose="020F0502020204030204" pitchFamily="34" charset="0"/>
                <a:ea typeface="+mj-ea"/>
                <a:cs typeface="+mj-cs"/>
              </a:rPr>
              <a:t>и </a:t>
            </a:r>
          </a:p>
          <a:p>
            <a:pPr algn="ctr" eaLnBrk="1" hangingPunct="1">
              <a:lnSpc>
                <a:spcPts val="5000"/>
              </a:lnSpc>
              <a:defRPr/>
            </a:pPr>
            <a:r>
              <a:rPr lang="ru-RU" sz="4400" dirty="0" smtClean="0">
                <a:solidFill>
                  <a:srgbClr val="FF6600"/>
                </a:solidFill>
                <a:latin typeface="Calibri" panose="020F0502020204030204" pitchFamily="34" charset="0"/>
                <a:ea typeface="+mj-ea"/>
                <a:cs typeface="+mj-cs"/>
              </a:rPr>
              <a:t>ПОНИМАНИЕ </a:t>
            </a:r>
          </a:p>
          <a:p>
            <a:pPr algn="ctr" eaLnBrk="1" hangingPunct="1">
              <a:lnSpc>
                <a:spcPts val="5000"/>
              </a:lnSpc>
              <a:defRPr/>
            </a:pPr>
            <a:r>
              <a:rPr lang="ru-RU" sz="4400" dirty="0" smtClean="0">
                <a:solidFill>
                  <a:srgbClr val="FF6600"/>
                </a:solidFill>
                <a:latin typeface="Calibri" panose="020F0502020204030204" pitchFamily="34" charset="0"/>
                <a:ea typeface="+mj-ea"/>
                <a:cs typeface="+mj-cs"/>
              </a:rPr>
              <a:t>БЕСЦЕННО </a:t>
            </a:r>
          </a:p>
          <a:p>
            <a:pPr algn="ctr" eaLnBrk="1" hangingPunct="1">
              <a:lnSpc>
                <a:spcPts val="5000"/>
              </a:lnSpc>
              <a:defRPr/>
            </a:pPr>
            <a:r>
              <a:rPr lang="ru-RU" sz="4400" dirty="0" smtClean="0">
                <a:solidFill>
                  <a:srgbClr val="FF6600"/>
                </a:solidFill>
                <a:latin typeface="Calibri" panose="020F0502020204030204" pitchFamily="34" charset="0"/>
                <a:ea typeface="+mj-ea"/>
                <a:cs typeface="+mj-cs"/>
              </a:rPr>
              <a:t>для Нас и</a:t>
            </a:r>
          </a:p>
          <a:p>
            <a:pPr algn="ctr" eaLnBrk="1" hangingPunct="1">
              <a:lnSpc>
                <a:spcPts val="5000"/>
              </a:lnSpc>
              <a:defRPr/>
            </a:pPr>
            <a:r>
              <a:rPr lang="ru-RU" sz="4400" dirty="0" smtClean="0">
                <a:solidFill>
                  <a:srgbClr val="FF6600"/>
                </a:solidFill>
                <a:latin typeface="Calibri" panose="020F0502020204030204" pitchFamily="34" charset="0"/>
                <a:ea typeface="+mj-ea"/>
                <a:cs typeface="+mj-cs"/>
              </a:rPr>
              <a:t>… </a:t>
            </a:r>
            <a:r>
              <a:rPr lang="ru-RU" sz="4400" dirty="0" smtClean="0">
                <a:solidFill>
                  <a:srgbClr val="FF6600"/>
                </a:solidFill>
                <a:latin typeface="Calibri" panose="020F0502020204030204" pitchFamily="34" charset="0"/>
              </a:rPr>
              <a:t>для </a:t>
            </a:r>
            <a:r>
              <a:rPr lang="ru-RU" sz="4400" dirty="0" smtClean="0">
                <a:solidFill>
                  <a:srgbClr val="FF6600"/>
                </a:solidFill>
                <a:latin typeface="Calibri" panose="020F0502020204030204" pitchFamily="34" charset="0"/>
                <a:ea typeface="+mj-ea"/>
                <a:cs typeface="+mj-cs"/>
              </a:rPr>
              <a:t>Вас!</a:t>
            </a:r>
            <a:endParaRPr lang="ru-RU" sz="4400" dirty="0">
              <a:solidFill>
                <a:srgbClr val="FF660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2060848"/>
            <a:ext cx="49320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Мировой и российский журнальный </a:t>
            </a: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ландшафт</a:t>
            </a:r>
          </a:p>
        </p:txBody>
      </p:sp>
      <p:pic>
        <p:nvPicPr>
          <p:cNvPr id="5" name="Picture 5" descr="present_right">
            <a:extLst>
              <a:ext uri="{FF2B5EF4-FFF2-40B4-BE49-F238E27FC236}">
                <a16:creationId xmlns:a16="http://schemas.microsoft.com/office/drawing/2014/main" xmlns="" id="{65D05E4D-61AC-4F0C-839E-D4A6CD097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515" y="205412"/>
            <a:ext cx="294908" cy="646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resent_right">
            <a:extLst>
              <a:ext uri="{FF2B5EF4-FFF2-40B4-BE49-F238E27FC236}">
                <a16:creationId xmlns="" xmlns:a16="http://schemas.microsoft.com/office/drawing/2014/main" id="{65D05E4D-61AC-4F0C-839E-D4A6CD097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92" y="0"/>
            <a:ext cx="2949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91" y="6165302"/>
            <a:ext cx="2160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85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21510"/>
            <a:ext cx="8425283" cy="1118962"/>
          </a:xfrm>
          <a:prstGeom prst="rect">
            <a:avLst/>
          </a:prstGeom>
        </p:spPr>
        <p:txBody>
          <a:bodyPr vert="horz" wrap="square" lIns="0" tIns="1086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80000" algn="l"/>
            <a:r>
              <a:rPr lang="ru-RU" sz="3600" spc="-9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Структура мировой и российской научной периодики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179512" y="1427145"/>
            <a:ext cx="8967203" cy="5001259"/>
          </a:xfrm>
          <a:prstGeom prst="rect">
            <a:avLst/>
          </a:prstGeom>
        </p:spPr>
        <p:txBody>
          <a:bodyPr vert="horz" wrap="square" lIns="0" tIns="45611" rIns="0" bIns="0" rtlCol="0">
            <a:spAutoFit/>
          </a:bodyPr>
          <a:lstStyle/>
          <a:p>
            <a:pPr marL="360000" indent="-3600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22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мире </a:t>
            </a:r>
            <a:r>
              <a:rPr lang="ru-RU" sz="220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публикуется </a:t>
            </a:r>
            <a:r>
              <a:rPr lang="ru-RU" sz="22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140 000+ </a:t>
            </a:r>
            <a:r>
              <a:rPr lang="ru-RU" sz="22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периодических изданий, представляющих результаты научно-технической деятельности, в том числе:  </a:t>
            </a:r>
          </a:p>
          <a:p>
            <a:pPr marL="612220" lvl="1" indent="-15339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научных журналов </a:t>
            </a:r>
            <a:r>
              <a:rPr lang="ru-RU" sz="22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85 000+</a:t>
            </a:r>
          </a:p>
          <a:p>
            <a:pPr marL="612220" lvl="1" indent="-15339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производственно-практических и технических журналов </a:t>
            </a:r>
            <a:r>
              <a:rPr lang="ru-RU" sz="22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55 000+</a:t>
            </a:r>
          </a:p>
          <a:p>
            <a:pPr marL="612220" lvl="1" indent="-15339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рецензируемых журналов </a:t>
            </a:r>
            <a:r>
              <a:rPr lang="ru-RU" sz="22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47 000+.</a:t>
            </a:r>
          </a:p>
          <a:p>
            <a:pPr marL="360000" indent="-3600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2200" b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России </a:t>
            </a:r>
            <a:r>
              <a:rPr lang="ru-RU" sz="22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публикуется </a:t>
            </a:r>
            <a:r>
              <a:rPr lang="ru-RU" sz="2200" b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12 200+ </a:t>
            </a:r>
            <a:r>
              <a:rPr lang="ru-RU" sz="22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научных, технических, производственно-практических журналов из них:</a:t>
            </a:r>
          </a:p>
          <a:p>
            <a:pPr marL="612220" lvl="1" indent="-141177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декларируют себя как рецензируемые </a:t>
            </a:r>
            <a:r>
              <a:rPr lang="ru-RU" sz="2200" b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6 100+</a:t>
            </a:r>
          </a:p>
          <a:p>
            <a:pPr marL="612220" lvl="1" indent="-141177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индексируются в РИНЦ </a:t>
            </a:r>
            <a:r>
              <a:rPr lang="ru-RU" sz="2200" b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5000+</a:t>
            </a:r>
          </a:p>
          <a:p>
            <a:pPr marL="612220" lvl="1" indent="-141177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входят в общий список ВАК </a:t>
            </a:r>
            <a:r>
              <a:rPr lang="ru-RU" sz="2200" b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3 745 </a:t>
            </a:r>
            <a:r>
              <a:rPr lang="ru-RU" sz="22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изданий.</a:t>
            </a:r>
            <a:endParaRPr lang="en-US" sz="2200" b="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139612"/>
            <a:ext cx="2160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present_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631" y="21510"/>
            <a:ext cx="312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086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/>
          <p:nvPr/>
        </p:nvSpPr>
        <p:spPr>
          <a:xfrm>
            <a:off x="107504" y="882466"/>
            <a:ext cx="8616528" cy="5624507"/>
          </a:xfrm>
          <a:prstGeom prst="rect">
            <a:avLst/>
          </a:prstGeom>
        </p:spPr>
        <p:txBody>
          <a:bodyPr vert="horz" wrap="square" lIns="0" tIns="45611" rIns="0" bIns="0" rtlCol="0">
            <a:spAutoFit/>
          </a:bodyPr>
          <a:lstStyle/>
          <a:p>
            <a:pPr>
              <a:lnSpc>
                <a:spcPts val="2565"/>
              </a:lnSpc>
              <a:spcAft>
                <a:spcPts val="513"/>
              </a:spcAft>
            </a:pPr>
            <a:r>
              <a:rPr lang="ru-RU" sz="1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Общее число научных и научно-технических периодических изданий в базах данных </a:t>
            </a:r>
            <a:r>
              <a:rPr lang="ru-RU" sz="18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of Science </a:t>
            </a:r>
            <a:r>
              <a:rPr lang="ru-RU" sz="18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</a:t>
            </a:r>
            <a:r>
              <a:rPr lang="ru-RU" sz="18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Collection</a:t>
            </a:r>
            <a:r>
              <a:rPr lang="ru-RU" sz="18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21 900</a:t>
            </a:r>
            <a:r>
              <a:rPr lang="ru-RU" sz="1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в том числе:</a:t>
            </a:r>
          </a:p>
          <a:p>
            <a:pPr marL="523321" lvl="1" indent="-153395">
              <a:lnSpc>
                <a:spcPts val="2565"/>
              </a:lnSpc>
              <a:spcAft>
                <a:spcPts val="513"/>
              </a:spcAft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три старших журнальных индекса </a:t>
            </a:r>
            <a:endParaRPr lang="ru-RU" sz="1800" b="0" dirty="0" smtClean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56000" lvl="1">
              <a:lnSpc>
                <a:spcPts val="2565"/>
              </a:lnSpc>
              <a:spcAft>
                <a:spcPts val="513"/>
              </a:spcAft>
            </a:pPr>
            <a:r>
              <a:rPr lang="ru-RU" sz="18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 Citation Index </a:t>
            </a:r>
            <a:r>
              <a:rPr lang="ru-RU" sz="1800" b="0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Expanded</a:t>
            </a:r>
            <a:r>
              <a:rPr lang="ru-RU" sz="18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8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</a:t>
            </a:r>
            <a:r>
              <a:rPr lang="ru-RU" sz="18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+ </a:t>
            </a:r>
          </a:p>
          <a:p>
            <a:pPr marL="756000" lvl="1">
              <a:lnSpc>
                <a:spcPts val="2565"/>
              </a:lnSpc>
              <a:spcAft>
                <a:spcPts val="513"/>
              </a:spcAft>
            </a:pPr>
            <a:r>
              <a:rPr lang="ru-RU" sz="1800" b="0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ru-RU" sz="18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0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Sciences</a:t>
            </a:r>
            <a:r>
              <a:rPr lang="ru-RU" sz="18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Citation Index </a:t>
            </a:r>
            <a:r>
              <a:rPr lang="en-US" sz="18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(SSCI)</a:t>
            </a:r>
            <a:r>
              <a:rPr lang="ru-RU" sz="18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</a:p>
          <a:p>
            <a:pPr marL="756000" lvl="1">
              <a:lnSpc>
                <a:spcPts val="2565"/>
              </a:lnSpc>
              <a:spcAft>
                <a:spcPts val="513"/>
              </a:spcAft>
            </a:pPr>
            <a:r>
              <a:rPr lang="ru-RU" sz="1800" b="0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Arts</a:t>
            </a:r>
            <a:r>
              <a:rPr lang="ru-RU" sz="18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Humanities Citation Index</a:t>
            </a:r>
            <a:r>
              <a:rPr lang="en-US" sz="1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(AHCI)</a:t>
            </a:r>
            <a:r>
              <a:rPr lang="ru-RU" sz="1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ru-RU" sz="1800" b="0" dirty="0" smtClean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9927" lvl="1">
              <a:lnSpc>
                <a:spcPts val="2565"/>
              </a:lnSpc>
              <a:spcAft>
                <a:spcPts val="513"/>
              </a:spcAft>
            </a:pPr>
            <a:r>
              <a:rPr lang="ru-RU" sz="18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агрегируют </a:t>
            </a:r>
            <a:r>
              <a:rPr lang="ru-RU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13 850 </a:t>
            </a:r>
            <a:r>
              <a:rPr lang="ru-RU" sz="1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журналов (включая </a:t>
            </a:r>
            <a:r>
              <a:rPr lang="ru-RU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174</a:t>
            </a:r>
            <a:r>
              <a:rPr lang="ru-RU" sz="1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российских журнала);</a:t>
            </a:r>
          </a:p>
          <a:p>
            <a:pPr marL="523321" lvl="1" indent="-153395">
              <a:lnSpc>
                <a:spcPts val="2565"/>
              </a:lnSpc>
              <a:spcAft>
                <a:spcPts val="513"/>
              </a:spcAft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en-US" sz="1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Emergency Source Citation Index (ESCI) </a:t>
            </a:r>
            <a:r>
              <a:rPr lang="ru-RU" sz="1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входят</a:t>
            </a:r>
            <a:r>
              <a:rPr lang="en-US" sz="1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8 044 </a:t>
            </a:r>
            <a:r>
              <a:rPr lang="ru-RU" sz="1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журнала (включая </a:t>
            </a:r>
            <a:r>
              <a:rPr lang="ru-RU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235</a:t>
            </a:r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российских журналов);</a:t>
            </a:r>
          </a:p>
          <a:p>
            <a:pPr marL="523321" lvl="1" indent="-153395">
              <a:lnSpc>
                <a:spcPts val="2565"/>
              </a:lnSpc>
              <a:spcAft>
                <a:spcPts val="513"/>
              </a:spcAft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en-US" sz="1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 Citation Reports (JCR) </a:t>
            </a:r>
            <a:r>
              <a:rPr lang="ru-RU" sz="1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анализируются </a:t>
            </a:r>
            <a:r>
              <a:rPr lang="ru-RU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12 323 </a:t>
            </a:r>
            <a:r>
              <a:rPr lang="ru-RU" sz="1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журнала (включая </a:t>
            </a:r>
            <a:r>
              <a:rPr lang="ru-RU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161 </a:t>
            </a:r>
            <a:r>
              <a:rPr lang="ru-RU" sz="1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российский журнал);</a:t>
            </a:r>
            <a:endParaRPr lang="en-US" sz="1800" b="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6954">
              <a:lnSpc>
                <a:spcPts val="2565"/>
              </a:lnSpc>
              <a:spcAft>
                <a:spcPts val="513"/>
              </a:spcAft>
            </a:pPr>
            <a:r>
              <a:rPr lang="ru-RU" sz="1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системе </a:t>
            </a:r>
            <a:r>
              <a:rPr lang="en-US" sz="18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Scopus</a:t>
            </a:r>
            <a:r>
              <a:rPr lang="en-US" sz="1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представлены  </a:t>
            </a:r>
            <a:r>
              <a:rPr lang="ru-RU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25 180 </a:t>
            </a:r>
            <a:r>
              <a:rPr lang="ru-RU" sz="1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журналов, в том числе </a:t>
            </a:r>
            <a:r>
              <a:rPr lang="ru-RU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677</a:t>
            </a:r>
            <a:r>
              <a:rPr lang="ru-RU" sz="1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российских изданий.</a:t>
            </a:r>
          </a:p>
          <a:p>
            <a:pPr marL="66954">
              <a:lnSpc>
                <a:spcPts val="2565"/>
              </a:lnSpc>
              <a:spcAft>
                <a:spcPts val="513"/>
              </a:spcAft>
            </a:pPr>
            <a:r>
              <a:rPr lang="ru-RU" sz="1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базу </a:t>
            </a:r>
            <a:r>
              <a:rPr lang="ru-RU" sz="18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Russian Science Citation Index (RSCI) </a:t>
            </a:r>
            <a:r>
              <a:rPr lang="ru-RU" sz="1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платформе WoS  входит </a:t>
            </a:r>
            <a:r>
              <a:rPr lang="ru-RU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887 </a:t>
            </a:r>
            <a:r>
              <a:rPr lang="ru-RU" sz="18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изданий, в том числе 879 </a:t>
            </a:r>
            <a:r>
              <a:rPr lang="ru-RU" sz="18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российских </a:t>
            </a:r>
            <a:r>
              <a:rPr lang="ru-RU" sz="18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журналов.</a:t>
            </a:r>
            <a:endParaRPr lang="ru-RU" sz="1800" b="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4"/>
          <p:cNvSpPr txBox="1">
            <a:spLocks noGrp="1"/>
          </p:cNvSpPr>
          <p:nvPr>
            <p:ph type="title"/>
          </p:nvPr>
        </p:nvSpPr>
        <p:spPr>
          <a:xfrm>
            <a:off x="251520" y="9020"/>
            <a:ext cx="8208912" cy="873446"/>
          </a:xfrm>
          <a:prstGeom prst="rect">
            <a:avLst/>
          </a:prstGeom>
        </p:spPr>
        <p:txBody>
          <a:bodyPr vert="horz" wrap="square" lIns="0" tIns="1086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 algn="l">
              <a:lnSpc>
                <a:spcPts val="3335"/>
              </a:lnSpc>
            </a:pPr>
            <a:r>
              <a:rPr lang="ru-RU" sz="3600" spc="-9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Журналы в мировых и национальных системах цитирования</a:t>
            </a:r>
          </a:p>
        </p:txBody>
      </p:sp>
      <p:pic>
        <p:nvPicPr>
          <p:cNvPr id="8" name="Picture 3" descr="present_r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631" y="21510"/>
            <a:ext cx="312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244" y="6269241"/>
            <a:ext cx="2160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76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2" y="116632"/>
            <a:ext cx="8964486" cy="1152128"/>
          </a:xfrm>
          <a:noFill/>
        </p:spPr>
        <p:txBody>
          <a:bodyPr anchor="t"/>
          <a:lstStyle/>
          <a:p>
            <a:pPr algn="l" eaLnBrk="1" hangingPunct="1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RUSSIAN SCIENCE CITATION </a:t>
            </a:r>
            <a:r>
              <a:rPr lang="en-US" sz="4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INDEX</a:t>
            </a:r>
            <a:r>
              <a:rPr lang="ru-RU" sz="4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altLang="ru-RU" sz="4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RSCI</a:t>
            </a:r>
            <a:endParaRPr lang="ru-RU" altLang="ru-RU" sz="40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3089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131827"/>
            <a:ext cx="2160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3" descr="present_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63" y="0"/>
            <a:ext cx="312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6" t="10800" r="3563"/>
          <a:stretch/>
        </p:blipFill>
        <p:spPr>
          <a:xfrm>
            <a:off x="1" y="908720"/>
            <a:ext cx="8820472" cy="50920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8586" y="6083300"/>
            <a:ext cx="5678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600" dirty="0">
                <a:solidFill>
                  <a:srgbClr val="FF0000"/>
                </a:solidFill>
                <a:latin typeface="Calibri" panose="020F0502020204030204" pitchFamily="34" charset="0"/>
              </a:rPr>
              <a:t>&lt;</a:t>
            </a:r>
            <a:r>
              <a:rPr lang="en-US" altLang="ru-RU" dirty="0">
                <a:solidFill>
                  <a:srgbClr val="FF0000"/>
                </a:solidFill>
                <a:latin typeface="Calibri" panose="020F0502020204030204" pitchFamily="34" charset="0"/>
              </a:rPr>
              <a:t>https://elibrary.ru/project_rsci.asp</a:t>
            </a:r>
            <a:r>
              <a:rPr lang="en-US" altLang="ru-RU" sz="3600" dirty="0">
                <a:solidFill>
                  <a:srgbClr val="FF0000"/>
                </a:solidFill>
                <a:latin typeface="Calibri" panose="020F0502020204030204" pitchFamily="34" charset="0"/>
              </a:rPr>
              <a:t>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81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504" y="116632"/>
            <a:ext cx="8723759" cy="648072"/>
          </a:xfrm>
          <a:noFill/>
        </p:spPr>
        <p:txBody>
          <a:bodyPr anchor="t"/>
          <a:lstStyle/>
          <a:p>
            <a:pPr algn="l" eaLnBrk="1" hangingPunct="1"/>
            <a:r>
              <a:rPr lang="ru-RU" altLang="ru-RU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Определение </a:t>
            </a:r>
            <a:r>
              <a:rPr lang="en-US" altLang="ru-RU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RSCI </a:t>
            </a:r>
            <a:endParaRPr lang="ru-RU" altLang="ru-RU" sz="40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3089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25562"/>
            <a:ext cx="2160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3" descr="present_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63" y="0"/>
            <a:ext cx="312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1073710"/>
            <a:ext cx="8723759" cy="543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42"/>
              </a:lnSpc>
              <a:spcBef>
                <a:spcPts val="1323"/>
              </a:spcBef>
              <a:spcAft>
                <a:spcPts val="662"/>
              </a:spcAft>
            </a:pPr>
            <a:r>
              <a:rPr lang="ru-RU" sz="32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Russian Science Citation Index (</a:t>
            </a:r>
            <a:r>
              <a:rPr lang="en-US" sz="32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RSCI</a:t>
            </a:r>
            <a:r>
              <a:rPr lang="ru-RU" sz="32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32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3200" b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это классический национальный индекс научного цитирования:</a:t>
            </a:r>
            <a:endParaRPr lang="ru-RU" sz="3200" b="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78150" indent="-378150">
              <a:lnSpc>
                <a:spcPts val="3860"/>
              </a:lnSpc>
              <a:spcBef>
                <a:spcPts val="662"/>
              </a:spcBef>
              <a:spcAft>
                <a:spcPts val="662"/>
              </a:spcAft>
              <a:buFont typeface="Arial" panose="020B0604020202020204" pitchFamily="34" charset="0"/>
              <a:buChar char="•"/>
            </a:pPr>
            <a:r>
              <a:rPr lang="ru-RU" sz="32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библиографическая мультидисциплинарная база данных публикаций </a:t>
            </a:r>
            <a:endParaRPr lang="en-US" sz="3200" b="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78150" indent="-378150">
              <a:lnSpc>
                <a:spcPts val="3860"/>
              </a:lnSpc>
              <a:spcBef>
                <a:spcPts val="662"/>
              </a:spcBef>
              <a:spcAft>
                <a:spcPts val="662"/>
              </a:spcAft>
              <a:buFont typeface="Arial" panose="020B0604020202020204" pitchFamily="34" charset="0"/>
              <a:buChar char="•"/>
            </a:pPr>
            <a:r>
              <a:rPr lang="ru-RU" sz="32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российских научных изданиях или изданиях на русском языке, </a:t>
            </a:r>
            <a:endParaRPr lang="en-US" sz="3200" b="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78150" indent="-378150">
              <a:lnSpc>
                <a:spcPts val="3860"/>
              </a:lnSpc>
              <a:spcBef>
                <a:spcPts val="662"/>
              </a:spcBef>
              <a:spcAft>
                <a:spcPts val="662"/>
              </a:spcAft>
              <a:buFont typeface="Arial" panose="020B0604020202020204" pitchFamily="34" charset="0"/>
              <a:buChar char="•"/>
            </a:pPr>
            <a:r>
              <a:rPr lang="ru-RU" sz="3200" b="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доступная на технологической платформе </a:t>
            </a:r>
            <a:r>
              <a:rPr lang="en-US" sz="3200" b="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of Science </a:t>
            </a:r>
            <a:r>
              <a:rPr lang="ru-RU" sz="3200" b="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200" b="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Clarivate Analytics</a:t>
            </a:r>
            <a:r>
              <a:rPr lang="ru-RU" sz="3200" b="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u-RU" sz="3200" b="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2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504" y="116632"/>
            <a:ext cx="8723759" cy="648072"/>
          </a:xfrm>
          <a:noFill/>
        </p:spPr>
        <p:txBody>
          <a:bodyPr anchor="t"/>
          <a:lstStyle/>
          <a:p>
            <a:pPr algn="l" eaLnBrk="1" hangingPunct="1"/>
            <a:r>
              <a:rPr lang="ru-RU" altLang="ru-RU" sz="4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Цели и задачи </a:t>
            </a:r>
            <a:r>
              <a:rPr lang="en-US" altLang="ru-RU" sz="4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RSCI </a:t>
            </a:r>
            <a:endParaRPr lang="ru-RU" altLang="ru-RU" sz="40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3089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256" y="6172200"/>
            <a:ext cx="2160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3" descr="present_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63" y="0"/>
            <a:ext cx="312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937" y="976259"/>
            <a:ext cx="8723759" cy="5405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4200" indent="-50420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altLang="ru-RU" sz="20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Повышение качества российских научных журналов за счет приведения их к международным стандартам</a:t>
            </a:r>
            <a:r>
              <a:rPr lang="en-US" altLang="ru-RU" sz="20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04200" indent="-50420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altLang="ru-RU" sz="20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Рост библиометрических показателей российских журналов в Web of Science и интегральных показателей России в целом за счет повышения видимости и цитируемости российских журналов в мире</a:t>
            </a:r>
            <a:r>
              <a:rPr lang="en-US" altLang="ru-RU" sz="20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000" b="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4200" indent="-50420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altLang="ru-RU" sz="20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Интеграция российских научных журналов в мировое информационное пространство и продвижение русского языка как языка научного общения</a:t>
            </a:r>
            <a:r>
              <a:rPr lang="en-US" altLang="ru-RU" sz="20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04200" indent="-50420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Создание системы оценки</a:t>
            </a:r>
            <a:r>
              <a:rPr lang="en-US" sz="20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мониторинга качества научных журналов, сочетающей использование библиометрической информации и экспертной оценки</a:t>
            </a:r>
            <a:r>
              <a:rPr lang="en-US" sz="20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000" b="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4200" indent="-50420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altLang="ru-RU" sz="20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Совершенствование системы оценки эффективности научной деятельности на основе учета статей в кластере лучших журнальных публикаций (</a:t>
            </a:r>
            <a:r>
              <a:rPr lang="ru-RU" altLang="ru-RU" sz="20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ядро РИНЦ</a:t>
            </a:r>
            <a:r>
              <a:rPr lang="ru-RU" altLang="ru-RU" sz="20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ru-RU" sz="2000" b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000" b="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8D47-5E80-4F69-A2BF-34F25FF81923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152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ibrary1">
  <a:themeElements>
    <a:clrScheme name="elibrary1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elibrary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library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ibrary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ibrary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ibrary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ibrary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ibrary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ibrary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ibrary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ibrary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ibrary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ibrary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ibrary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49253</TotalTime>
  <Words>1778</Words>
  <Application>Microsoft Office PowerPoint</Application>
  <PresentationFormat>Экран (4:3)</PresentationFormat>
  <Paragraphs>209</Paragraphs>
  <Slides>32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elibrary1</vt:lpstr>
      <vt:lpstr>Russian Science Citation Index  как национальный  индекс научного цитирования</vt:lpstr>
      <vt:lpstr>Презентация PowerPoint</vt:lpstr>
      <vt:lpstr>Презентация PowerPoint</vt:lpstr>
      <vt:lpstr>Презентация PowerPoint</vt:lpstr>
      <vt:lpstr>Структура мировой и российской научной периодики</vt:lpstr>
      <vt:lpstr>Журналы в мировых и национальных системах цитирования</vt:lpstr>
      <vt:lpstr>RUSSIAN SCIENCE CITATION INDEX = RSCI</vt:lpstr>
      <vt:lpstr>Определение RSCI </vt:lpstr>
      <vt:lpstr>Цели и задачи RSCI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Elibrary-РИНЦ-ядро РИНЦ: что это?     </vt:lpstr>
      <vt:lpstr>Презентация PowerPoint</vt:lpstr>
      <vt:lpstr>Критерии для  оценки журналов в RSCI</vt:lpstr>
      <vt:lpstr>Как издание может попасть в  RSCI</vt:lpstr>
      <vt:lpstr>Презентация PowerPoint</vt:lpstr>
      <vt:lpstr>Презентация PowerPoint</vt:lpstr>
      <vt:lpstr>Презентация PowerPoint</vt:lpstr>
      <vt:lpstr>Постановление Правительства РФ от 19.03.2022 г. N 414 «О некоторых вопросах применения и требования целевых значений показателей, связанных с публикационной активностью» (htttp://publication.pravo.gov.ru/Document/View/0001202203210040)  </vt:lpstr>
      <vt:lpstr>Главный вопрос российской науки в марте 2022: как оценивать результативность НИР</vt:lpstr>
      <vt:lpstr>Основные тезисы к актуализации проблемы оценки результативности НИР </vt:lpstr>
      <vt:lpstr>Предложения по оценке результативности НИР (1)</vt:lpstr>
      <vt:lpstr>Презентация PowerPoint</vt:lpstr>
      <vt:lpstr>Национальная система оценки результативности НИР :  случай автаркии</vt:lpstr>
      <vt:lpstr>Презентация PowerPoint</vt:lpstr>
    </vt:vector>
  </TitlesOfParts>
  <Company>Intra-Center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gerko</dc:creator>
  <cp:lastModifiedBy>Светлана</cp:lastModifiedBy>
  <cp:revision>1186</cp:revision>
  <dcterms:created xsi:type="dcterms:W3CDTF">2004-12-27T02:26:30Z</dcterms:created>
  <dcterms:modified xsi:type="dcterms:W3CDTF">2022-05-12T08:40:49Z</dcterms:modified>
</cp:coreProperties>
</file>